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3" r:id="rId3"/>
    <p:sldId id="271" r:id="rId4"/>
    <p:sldId id="264" r:id="rId5"/>
    <p:sldId id="267" r:id="rId6"/>
    <p:sldId id="266" r:id="rId7"/>
    <p:sldId id="265" r:id="rId8"/>
    <p:sldId id="273" r:id="rId9"/>
    <p:sldId id="269" r:id="rId10"/>
    <p:sldId id="279" r:id="rId11"/>
    <p:sldId id="270" r:id="rId12"/>
    <p:sldId id="280" r:id="rId13"/>
    <p:sldId id="281" r:id="rId14"/>
    <p:sldId id="274" r:id="rId15"/>
    <p:sldId id="275" r:id="rId16"/>
    <p:sldId id="277" r:id="rId17"/>
    <p:sldId id="282" r:id="rId18"/>
    <p:sldId id="283" r:id="rId19"/>
    <p:sldId id="276" r:id="rId20"/>
    <p:sldId id="28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310937-0530-4017-80FA-8817B2D3EF1F}" type="datetimeFigureOut">
              <a:rPr lang="en-US" smtClean="0"/>
              <a:t>7/16/2018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2D297D-3C0C-42D1-8D37-D4F0DD28FBF8}" type="slidenum">
              <a:rPr lang="en-US" smtClean="0"/>
              <a:t>‹#›</a:t>
            </a:fld>
            <a:endParaRPr lang="en-US"/>
          </a:p>
        </p:txBody>
      </p:sp>
    </p:spTree>
    <p:extLst>
      <p:ext uri="{BB962C8B-B14F-4D97-AF65-F5344CB8AC3E}">
        <p14:creationId xmlns:p14="http://schemas.microsoft.com/office/powerpoint/2010/main" val="2557019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A3432-B25D-4055-AB97-90E46AEDA2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45E7D5-C4E5-4D49-8A34-1C7EEB4D59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47123A-4CA8-485A-94C3-2F41F77E3233}"/>
              </a:ext>
            </a:extLst>
          </p:cNvPr>
          <p:cNvSpPr>
            <a:spLocks noGrp="1"/>
          </p:cNvSpPr>
          <p:nvPr>
            <p:ph type="dt" sz="half" idx="10"/>
          </p:nvPr>
        </p:nvSpPr>
        <p:spPr/>
        <p:txBody>
          <a:bodyPr/>
          <a:lstStyle/>
          <a:p>
            <a:fld id="{382A46A0-59C7-4E90-9C19-C0872C6CEE81}" type="datetime1">
              <a:rPr lang="en-US" smtClean="0"/>
              <a:t>7/16/2018</a:t>
            </a:fld>
            <a:endParaRPr lang="en-US"/>
          </a:p>
        </p:txBody>
      </p:sp>
      <p:sp>
        <p:nvSpPr>
          <p:cNvPr id="5" name="Footer Placeholder 4">
            <a:extLst>
              <a:ext uri="{FF2B5EF4-FFF2-40B4-BE49-F238E27FC236}">
                <a16:creationId xmlns:a16="http://schemas.microsoft.com/office/drawing/2014/main" id="{3FF76EA7-5175-48AC-B0EC-FDC52C9F26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413974-A1CB-4DF8-9FB6-3F98A2EC490B}"/>
              </a:ext>
            </a:extLst>
          </p:cNvPr>
          <p:cNvSpPr>
            <a:spLocks noGrp="1"/>
          </p:cNvSpPr>
          <p:nvPr>
            <p:ph type="sldNum" sz="quarter" idx="12"/>
          </p:nvPr>
        </p:nvSpPr>
        <p:spPr/>
        <p:txBody>
          <a:bodyPr/>
          <a:lstStyle/>
          <a:p>
            <a:fld id="{D0A0DD62-78EA-4986-BD32-80090DCF05D4}" type="slidenum">
              <a:rPr lang="en-US" smtClean="0"/>
              <a:t>‹#›</a:t>
            </a:fld>
            <a:endParaRPr lang="en-US"/>
          </a:p>
        </p:txBody>
      </p:sp>
    </p:spTree>
    <p:extLst>
      <p:ext uri="{BB962C8B-B14F-4D97-AF65-F5344CB8AC3E}">
        <p14:creationId xmlns:p14="http://schemas.microsoft.com/office/powerpoint/2010/main" val="2805984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D0B66-E246-454A-AFBF-A6303062BB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701980-B418-4F02-AF32-810056A88A4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246352-F076-41F6-8E20-566653B809DE}"/>
              </a:ext>
            </a:extLst>
          </p:cNvPr>
          <p:cNvSpPr>
            <a:spLocks noGrp="1"/>
          </p:cNvSpPr>
          <p:nvPr>
            <p:ph type="dt" sz="half" idx="10"/>
          </p:nvPr>
        </p:nvSpPr>
        <p:spPr/>
        <p:txBody>
          <a:bodyPr/>
          <a:lstStyle/>
          <a:p>
            <a:fld id="{C1A648A2-C8E1-47D0-8281-FEA061360888}" type="datetime1">
              <a:rPr lang="en-US" smtClean="0"/>
              <a:t>7/16/2018</a:t>
            </a:fld>
            <a:endParaRPr lang="en-US"/>
          </a:p>
        </p:txBody>
      </p:sp>
      <p:sp>
        <p:nvSpPr>
          <p:cNvPr id="5" name="Footer Placeholder 4">
            <a:extLst>
              <a:ext uri="{FF2B5EF4-FFF2-40B4-BE49-F238E27FC236}">
                <a16:creationId xmlns:a16="http://schemas.microsoft.com/office/drawing/2014/main" id="{0EE78BEE-D73C-48DA-9F6C-EA2F93CBB7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B80628-D978-4C9A-95EC-F1D73B855E69}"/>
              </a:ext>
            </a:extLst>
          </p:cNvPr>
          <p:cNvSpPr>
            <a:spLocks noGrp="1"/>
          </p:cNvSpPr>
          <p:nvPr>
            <p:ph type="sldNum" sz="quarter" idx="12"/>
          </p:nvPr>
        </p:nvSpPr>
        <p:spPr/>
        <p:txBody>
          <a:bodyPr/>
          <a:lstStyle/>
          <a:p>
            <a:fld id="{D0A0DD62-78EA-4986-BD32-80090DCF05D4}" type="slidenum">
              <a:rPr lang="en-US" smtClean="0"/>
              <a:t>‹#›</a:t>
            </a:fld>
            <a:endParaRPr lang="en-US"/>
          </a:p>
        </p:txBody>
      </p:sp>
    </p:spTree>
    <p:extLst>
      <p:ext uri="{BB962C8B-B14F-4D97-AF65-F5344CB8AC3E}">
        <p14:creationId xmlns:p14="http://schemas.microsoft.com/office/powerpoint/2010/main" val="2225588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141664-4641-4C67-A6C1-5002F8CB65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DA1D43-2EB5-4870-9613-214227FD9DD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50EA57-9CED-4348-8767-780309F67890}"/>
              </a:ext>
            </a:extLst>
          </p:cNvPr>
          <p:cNvSpPr>
            <a:spLocks noGrp="1"/>
          </p:cNvSpPr>
          <p:nvPr>
            <p:ph type="dt" sz="half" idx="10"/>
          </p:nvPr>
        </p:nvSpPr>
        <p:spPr/>
        <p:txBody>
          <a:bodyPr/>
          <a:lstStyle/>
          <a:p>
            <a:fld id="{6595CEDC-2514-4CDB-BD24-6AB5095A06BB}" type="datetime1">
              <a:rPr lang="en-US" smtClean="0"/>
              <a:t>7/16/2018</a:t>
            </a:fld>
            <a:endParaRPr lang="en-US"/>
          </a:p>
        </p:txBody>
      </p:sp>
      <p:sp>
        <p:nvSpPr>
          <p:cNvPr id="5" name="Footer Placeholder 4">
            <a:extLst>
              <a:ext uri="{FF2B5EF4-FFF2-40B4-BE49-F238E27FC236}">
                <a16:creationId xmlns:a16="http://schemas.microsoft.com/office/drawing/2014/main" id="{3234D7D5-11C7-4262-8D12-9548BBC75A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37BAE-AD42-46A6-B410-62B9618B312A}"/>
              </a:ext>
            </a:extLst>
          </p:cNvPr>
          <p:cNvSpPr>
            <a:spLocks noGrp="1"/>
          </p:cNvSpPr>
          <p:nvPr>
            <p:ph type="sldNum" sz="quarter" idx="12"/>
          </p:nvPr>
        </p:nvSpPr>
        <p:spPr/>
        <p:txBody>
          <a:bodyPr/>
          <a:lstStyle/>
          <a:p>
            <a:fld id="{D0A0DD62-78EA-4986-BD32-80090DCF05D4}" type="slidenum">
              <a:rPr lang="en-US" smtClean="0"/>
              <a:t>‹#›</a:t>
            </a:fld>
            <a:endParaRPr lang="en-US"/>
          </a:p>
        </p:txBody>
      </p:sp>
    </p:spTree>
    <p:extLst>
      <p:ext uri="{BB962C8B-B14F-4D97-AF65-F5344CB8AC3E}">
        <p14:creationId xmlns:p14="http://schemas.microsoft.com/office/powerpoint/2010/main" val="3795699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5A623-1ABD-4F01-BFF1-EFBF65B9F5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698D2-CE09-426C-9BAF-EF242C557CD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27A5E1-842E-44FC-8F5E-263E64B0B412}"/>
              </a:ext>
            </a:extLst>
          </p:cNvPr>
          <p:cNvSpPr>
            <a:spLocks noGrp="1"/>
          </p:cNvSpPr>
          <p:nvPr>
            <p:ph type="dt" sz="half" idx="10"/>
          </p:nvPr>
        </p:nvSpPr>
        <p:spPr/>
        <p:txBody>
          <a:bodyPr/>
          <a:lstStyle/>
          <a:p>
            <a:fld id="{D44C74C5-C98D-466B-A43B-31FE5449B1D9}" type="datetime1">
              <a:rPr lang="en-US" smtClean="0"/>
              <a:t>7/16/2018</a:t>
            </a:fld>
            <a:endParaRPr lang="en-US"/>
          </a:p>
        </p:txBody>
      </p:sp>
      <p:sp>
        <p:nvSpPr>
          <p:cNvPr id="5" name="Footer Placeholder 4">
            <a:extLst>
              <a:ext uri="{FF2B5EF4-FFF2-40B4-BE49-F238E27FC236}">
                <a16:creationId xmlns:a16="http://schemas.microsoft.com/office/drawing/2014/main" id="{04BB5C9F-4FDE-4C3D-B21A-2CF20544B8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545C9-C30E-4F99-95AA-C7BEEEFA0A75}"/>
              </a:ext>
            </a:extLst>
          </p:cNvPr>
          <p:cNvSpPr>
            <a:spLocks noGrp="1"/>
          </p:cNvSpPr>
          <p:nvPr>
            <p:ph type="sldNum" sz="quarter" idx="12"/>
          </p:nvPr>
        </p:nvSpPr>
        <p:spPr/>
        <p:txBody>
          <a:bodyPr/>
          <a:lstStyle/>
          <a:p>
            <a:fld id="{D0A0DD62-78EA-4986-BD32-80090DCF05D4}" type="slidenum">
              <a:rPr lang="en-US" smtClean="0"/>
              <a:t>‹#›</a:t>
            </a:fld>
            <a:endParaRPr lang="en-US"/>
          </a:p>
        </p:txBody>
      </p:sp>
    </p:spTree>
    <p:extLst>
      <p:ext uri="{BB962C8B-B14F-4D97-AF65-F5344CB8AC3E}">
        <p14:creationId xmlns:p14="http://schemas.microsoft.com/office/powerpoint/2010/main" val="1917345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20443-CCDA-4C73-A69E-CCCF537DD0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0259C6-B550-4951-9E09-243BCF1495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574FCB6-801E-4A0C-A5A6-CC4C6366B7C5}"/>
              </a:ext>
            </a:extLst>
          </p:cNvPr>
          <p:cNvSpPr>
            <a:spLocks noGrp="1"/>
          </p:cNvSpPr>
          <p:nvPr>
            <p:ph type="dt" sz="half" idx="10"/>
          </p:nvPr>
        </p:nvSpPr>
        <p:spPr/>
        <p:txBody>
          <a:bodyPr/>
          <a:lstStyle/>
          <a:p>
            <a:fld id="{330D7366-2D45-4E99-9668-29B670AD812A}" type="datetime1">
              <a:rPr lang="en-US" smtClean="0"/>
              <a:t>7/16/2018</a:t>
            </a:fld>
            <a:endParaRPr lang="en-US"/>
          </a:p>
        </p:txBody>
      </p:sp>
      <p:sp>
        <p:nvSpPr>
          <p:cNvPr id="5" name="Footer Placeholder 4">
            <a:extLst>
              <a:ext uri="{FF2B5EF4-FFF2-40B4-BE49-F238E27FC236}">
                <a16:creationId xmlns:a16="http://schemas.microsoft.com/office/drawing/2014/main" id="{AAD167E5-BEA0-410B-9B67-D55AE88810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2F8CBE-2315-48ED-8441-C4B82800DC23}"/>
              </a:ext>
            </a:extLst>
          </p:cNvPr>
          <p:cNvSpPr>
            <a:spLocks noGrp="1"/>
          </p:cNvSpPr>
          <p:nvPr>
            <p:ph type="sldNum" sz="quarter" idx="12"/>
          </p:nvPr>
        </p:nvSpPr>
        <p:spPr/>
        <p:txBody>
          <a:bodyPr/>
          <a:lstStyle/>
          <a:p>
            <a:fld id="{D0A0DD62-78EA-4986-BD32-80090DCF05D4}" type="slidenum">
              <a:rPr lang="en-US" smtClean="0"/>
              <a:t>‹#›</a:t>
            </a:fld>
            <a:endParaRPr lang="en-US"/>
          </a:p>
        </p:txBody>
      </p:sp>
    </p:spTree>
    <p:extLst>
      <p:ext uri="{BB962C8B-B14F-4D97-AF65-F5344CB8AC3E}">
        <p14:creationId xmlns:p14="http://schemas.microsoft.com/office/powerpoint/2010/main" val="315864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6DA90-799C-4C60-9975-DD9CB0C1EE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5A376-BC05-4AFB-8EB6-0AB9F828473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BA4F5E-0C28-47A8-941A-74AE1E53F77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CA411B-98B9-406A-AEC1-9C88358EF2B1}"/>
              </a:ext>
            </a:extLst>
          </p:cNvPr>
          <p:cNvSpPr>
            <a:spLocks noGrp="1"/>
          </p:cNvSpPr>
          <p:nvPr>
            <p:ph type="dt" sz="half" idx="10"/>
          </p:nvPr>
        </p:nvSpPr>
        <p:spPr/>
        <p:txBody>
          <a:bodyPr/>
          <a:lstStyle/>
          <a:p>
            <a:fld id="{71D40338-E127-4764-9288-9706217B15DA}" type="datetime1">
              <a:rPr lang="en-US" smtClean="0"/>
              <a:t>7/16/2018</a:t>
            </a:fld>
            <a:endParaRPr lang="en-US"/>
          </a:p>
        </p:txBody>
      </p:sp>
      <p:sp>
        <p:nvSpPr>
          <p:cNvPr id="6" name="Footer Placeholder 5">
            <a:extLst>
              <a:ext uri="{FF2B5EF4-FFF2-40B4-BE49-F238E27FC236}">
                <a16:creationId xmlns:a16="http://schemas.microsoft.com/office/drawing/2014/main" id="{1C51A5FE-52F1-4C4C-B606-39A771586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90A2A2-23C9-4199-8368-AE1285222C79}"/>
              </a:ext>
            </a:extLst>
          </p:cNvPr>
          <p:cNvSpPr>
            <a:spLocks noGrp="1"/>
          </p:cNvSpPr>
          <p:nvPr>
            <p:ph type="sldNum" sz="quarter" idx="12"/>
          </p:nvPr>
        </p:nvSpPr>
        <p:spPr/>
        <p:txBody>
          <a:bodyPr/>
          <a:lstStyle/>
          <a:p>
            <a:fld id="{D0A0DD62-78EA-4986-BD32-80090DCF05D4}" type="slidenum">
              <a:rPr lang="en-US" smtClean="0"/>
              <a:t>‹#›</a:t>
            </a:fld>
            <a:endParaRPr lang="en-US"/>
          </a:p>
        </p:txBody>
      </p:sp>
    </p:spTree>
    <p:extLst>
      <p:ext uri="{BB962C8B-B14F-4D97-AF65-F5344CB8AC3E}">
        <p14:creationId xmlns:p14="http://schemas.microsoft.com/office/powerpoint/2010/main" val="2281770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C91C6-4DC2-46DA-ACDB-213939C13E9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2380BF-3CDC-4019-A8C7-2348043A53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9ADDD53-439D-47B5-829E-80CC0A3AA9C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125BDA-6EEA-4190-8A37-BAB42ACF5A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2B8364A-CF39-440F-89DC-22B8317D563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D81C6B-18AD-49AD-A942-97BFA69EBBDC}"/>
              </a:ext>
            </a:extLst>
          </p:cNvPr>
          <p:cNvSpPr>
            <a:spLocks noGrp="1"/>
          </p:cNvSpPr>
          <p:nvPr>
            <p:ph type="dt" sz="half" idx="10"/>
          </p:nvPr>
        </p:nvSpPr>
        <p:spPr/>
        <p:txBody>
          <a:bodyPr/>
          <a:lstStyle/>
          <a:p>
            <a:fld id="{1E7C3740-CB67-41C6-8242-FC8F865C3D83}" type="datetime1">
              <a:rPr lang="en-US" smtClean="0"/>
              <a:t>7/16/2018</a:t>
            </a:fld>
            <a:endParaRPr lang="en-US"/>
          </a:p>
        </p:txBody>
      </p:sp>
      <p:sp>
        <p:nvSpPr>
          <p:cNvPr id="8" name="Footer Placeholder 7">
            <a:extLst>
              <a:ext uri="{FF2B5EF4-FFF2-40B4-BE49-F238E27FC236}">
                <a16:creationId xmlns:a16="http://schemas.microsoft.com/office/drawing/2014/main" id="{9DE6B0BD-DB46-43C2-B72B-7793CBD86A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F7E19F-4466-4572-A392-81A15640557F}"/>
              </a:ext>
            </a:extLst>
          </p:cNvPr>
          <p:cNvSpPr>
            <a:spLocks noGrp="1"/>
          </p:cNvSpPr>
          <p:nvPr>
            <p:ph type="sldNum" sz="quarter" idx="12"/>
          </p:nvPr>
        </p:nvSpPr>
        <p:spPr/>
        <p:txBody>
          <a:bodyPr/>
          <a:lstStyle/>
          <a:p>
            <a:fld id="{D0A0DD62-78EA-4986-BD32-80090DCF05D4}" type="slidenum">
              <a:rPr lang="en-US" smtClean="0"/>
              <a:t>‹#›</a:t>
            </a:fld>
            <a:endParaRPr lang="en-US"/>
          </a:p>
        </p:txBody>
      </p:sp>
    </p:spTree>
    <p:extLst>
      <p:ext uri="{BB962C8B-B14F-4D97-AF65-F5344CB8AC3E}">
        <p14:creationId xmlns:p14="http://schemas.microsoft.com/office/powerpoint/2010/main" val="1540830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AAD5D-D4F1-4DDC-ABC5-0D5E5F6B40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73600B-44B1-4DDB-85D6-413828ED1235}"/>
              </a:ext>
            </a:extLst>
          </p:cNvPr>
          <p:cNvSpPr>
            <a:spLocks noGrp="1"/>
          </p:cNvSpPr>
          <p:nvPr>
            <p:ph type="dt" sz="half" idx="10"/>
          </p:nvPr>
        </p:nvSpPr>
        <p:spPr/>
        <p:txBody>
          <a:bodyPr/>
          <a:lstStyle/>
          <a:p>
            <a:fld id="{E446365C-466D-48D3-A92E-F29B357ADF3E}" type="datetime1">
              <a:rPr lang="en-US" smtClean="0"/>
              <a:t>7/16/2018</a:t>
            </a:fld>
            <a:endParaRPr lang="en-US"/>
          </a:p>
        </p:txBody>
      </p:sp>
      <p:sp>
        <p:nvSpPr>
          <p:cNvPr id="4" name="Footer Placeholder 3">
            <a:extLst>
              <a:ext uri="{FF2B5EF4-FFF2-40B4-BE49-F238E27FC236}">
                <a16:creationId xmlns:a16="http://schemas.microsoft.com/office/drawing/2014/main" id="{35A066E7-939B-4985-9D17-6800E49DCFA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AED73E-C0B8-412A-B8EA-D7CA0909C693}"/>
              </a:ext>
            </a:extLst>
          </p:cNvPr>
          <p:cNvSpPr>
            <a:spLocks noGrp="1"/>
          </p:cNvSpPr>
          <p:nvPr>
            <p:ph type="sldNum" sz="quarter" idx="12"/>
          </p:nvPr>
        </p:nvSpPr>
        <p:spPr/>
        <p:txBody>
          <a:bodyPr/>
          <a:lstStyle/>
          <a:p>
            <a:fld id="{D0A0DD62-78EA-4986-BD32-80090DCF05D4}" type="slidenum">
              <a:rPr lang="en-US" smtClean="0"/>
              <a:t>‹#›</a:t>
            </a:fld>
            <a:endParaRPr lang="en-US"/>
          </a:p>
        </p:txBody>
      </p:sp>
    </p:spTree>
    <p:extLst>
      <p:ext uri="{BB962C8B-B14F-4D97-AF65-F5344CB8AC3E}">
        <p14:creationId xmlns:p14="http://schemas.microsoft.com/office/powerpoint/2010/main" val="3073872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98F03B-4551-42A0-9E86-D3B101621377}"/>
              </a:ext>
            </a:extLst>
          </p:cNvPr>
          <p:cNvSpPr>
            <a:spLocks noGrp="1"/>
          </p:cNvSpPr>
          <p:nvPr>
            <p:ph type="dt" sz="half" idx="10"/>
          </p:nvPr>
        </p:nvSpPr>
        <p:spPr/>
        <p:txBody>
          <a:bodyPr/>
          <a:lstStyle/>
          <a:p>
            <a:fld id="{8F0E115E-FE0D-46D3-99AF-8A0F8E6A50A5}" type="datetime1">
              <a:rPr lang="en-US" smtClean="0"/>
              <a:t>7/16/2018</a:t>
            </a:fld>
            <a:endParaRPr lang="en-US"/>
          </a:p>
        </p:txBody>
      </p:sp>
      <p:sp>
        <p:nvSpPr>
          <p:cNvPr id="3" name="Footer Placeholder 2">
            <a:extLst>
              <a:ext uri="{FF2B5EF4-FFF2-40B4-BE49-F238E27FC236}">
                <a16:creationId xmlns:a16="http://schemas.microsoft.com/office/drawing/2014/main" id="{1ECC3566-32AA-41FE-9AAA-5344A3D027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E1CF22-5833-4255-8CE9-95341303097C}"/>
              </a:ext>
            </a:extLst>
          </p:cNvPr>
          <p:cNvSpPr>
            <a:spLocks noGrp="1"/>
          </p:cNvSpPr>
          <p:nvPr>
            <p:ph type="sldNum" sz="quarter" idx="12"/>
          </p:nvPr>
        </p:nvSpPr>
        <p:spPr/>
        <p:txBody>
          <a:bodyPr/>
          <a:lstStyle/>
          <a:p>
            <a:fld id="{D0A0DD62-78EA-4986-BD32-80090DCF05D4}" type="slidenum">
              <a:rPr lang="en-US" smtClean="0"/>
              <a:t>‹#›</a:t>
            </a:fld>
            <a:endParaRPr lang="en-US"/>
          </a:p>
        </p:txBody>
      </p:sp>
    </p:spTree>
    <p:extLst>
      <p:ext uri="{BB962C8B-B14F-4D97-AF65-F5344CB8AC3E}">
        <p14:creationId xmlns:p14="http://schemas.microsoft.com/office/powerpoint/2010/main" val="4081278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8EB5F-9C7E-42E1-BDE7-0C44FF72CF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82AA47-0985-41E4-95CD-C293E304F1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72B03E2-2D35-45B9-99DF-9EF22CE84A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1D4118E-FDB5-432F-91AD-88C9C2F541CC}"/>
              </a:ext>
            </a:extLst>
          </p:cNvPr>
          <p:cNvSpPr>
            <a:spLocks noGrp="1"/>
          </p:cNvSpPr>
          <p:nvPr>
            <p:ph type="dt" sz="half" idx="10"/>
          </p:nvPr>
        </p:nvSpPr>
        <p:spPr/>
        <p:txBody>
          <a:bodyPr/>
          <a:lstStyle/>
          <a:p>
            <a:fld id="{CF1C34B2-C8A8-4EFF-9958-0A4E3E829977}" type="datetime1">
              <a:rPr lang="en-US" smtClean="0"/>
              <a:t>7/16/2018</a:t>
            </a:fld>
            <a:endParaRPr lang="en-US"/>
          </a:p>
        </p:txBody>
      </p:sp>
      <p:sp>
        <p:nvSpPr>
          <p:cNvPr id="6" name="Footer Placeholder 5">
            <a:extLst>
              <a:ext uri="{FF2B5EF4-FFF2-40B4-BE49-F238E27FC236}">
                <a16:creationId xmlns:a16="http://schemas.microsoft.com/office/drawing/2014/main" id="{D6F7E3C5-0615-4A9B-BBEA-B9C2FEC9B6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0BEC93-7C95-4CA4-A87E-43E0BAA3E451}"/>
              </a:ext>
            </a:extLst>
          </p:cNvPr>
          <p:cNvSpPr>
            <a:spLocks noGrp="1"/>
          </p:cNvSpPr>
          <p:nvPr>
            <p:ph type="sldNum" sz="quarter" idx="12"/>
          </p:nvPr>
        </p:nvSpPr>
        <p:spPr/>
        <p:txBody>
          <a:bodyPr/>
          <a:lstStyle/>
          <a:p>
            <a:fld id="{D0A0DD62-78EA-4986-BD32-80090DCF05D4}" type="slidenum">
              <a:rPr lang="en-US" smtClean="0"/>
              <a:t>‹#›</a:t>
            </a:fld>
            <a:endParaRPr lang="en-US"/>
          </a:p>
        </p:txBody>
      </p:sp>
    </p:spTree>
    <p:extLst>
      <p:ext uri="{BB962C8B-B14F-4D97-AF65-F5344CB8AC3E}">
        <p14:creationId xmlns:p14="http://schemas.microsoft.com/office/powerpoint/2010/main" val="2738578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FD42C-A715-4215-BFE2-CA597BFB61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D49DF2-4DB9-46FD-BFF0-3F9ADF0914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0F6C3B-A1ED-474D-B348-923E512500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25D24B-A577-4A42-B0BC-56F52829A817}"/>
              </a:ext>
            </a:extLst>
          </p:cNvPr>
          <p:cNvSpPr>
            <a:spLocks noGrp="1"/>
          </p:cNvSpPr>
          <p:nvPr>
            <p:ph type="dt" sz="half" idx="10"/>
          </p:nvPr>
        </p:nvSpPr>
        <p:spPr/>
        <p:txBody>
          <a:bodyPr/>
          <a:lstStyle/>
          <a:p>
            <a:fld id="{B6974CF4-1431-4E53-9169-1353DD5BDF1A}" type="datetime1">
              <a:rPr lang="en-US" smtClean="0"/>
              <a:t>7/16/2018</a:t>
            </a:fld>
            <a:endParaRPr lang="en-US"/>
          </a:p>
        </p:txBody>
      </p:sp>
      <p:sp>
        <p:nvSpPr>
          <p:cNvPr id="6" name="Footer Placeholder 5">
            <a:extLst>
              <a:ext uri="{FF2B5EF4-FFF2-40B4-BE49-F238E27FC236}">
                <a16:creationId xmlns:a16="http://schemas.microsoft.com/office/drawing/2014/main" id="{E4C7C6C4-DFA8-4EBD-8F3F-F87FE07A7B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837023-DD97-4C89-BAC7-0495F3FE1AAF}"/>
              </a:ext>
            </a:extLst>
          </p:cNvPr>
          <p:cNvSpPr>
            <a:spLocks noGrp="1"/>
          </p:cNvSpPr>
          <p:nvPr>
            <p:ph type="sldNum" sz="quarter" idx="12"/>
          </p:nvPr>
        </p:nvSpPr>
        <p:spPr/>
        <p:txBody>
          <a:bodyPr/>
          <a:lstStyle/>
          <a:p>
            <a:fld id="{D0A0DD62-78EA-4986-BD32-80090DCF05D4}" type="slidenum">
              <a:rPr lang="en-US" smtClean="0"/>
              <a:t>‹#›</a:t>
            </a:fld>
            <a:endParaRPr lang="en-US"/>
          </a:p>
        </p:txBody>
      </p:sp>
    </p:spTree>
    <p:extLst>
      <p:ext uri="{BB962C8B-B14F-4D97-AF65-F5344CB8AC3E}">
        <p14:creationId xmlns:p14="http://schemas.microsoft.com/office/powerpoint/2010/main" val="1678819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35B6ED-EDD4-4EB0-8457-3D55C6ADBC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0F9E2B4-D8D3-416F-A890-ACB379AE26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B16991-CD6A-4C17-9B29-F1EE70B3A1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DC5510-5D78-401A-BBC0-A1F35EFB8950}" type="datetime1">
              <a:rPr lang="en-US" smtClean="0"/>
              <a:t>7/16/2018</a:t>
            </a:fld>
            <a:endParaRPr lang="en-US"/>
          </a:p>
        </p:txBody>
      </p:sp>
      <p:sp>
        <p:nvSpPr>
          <p:cNvPr id="5" name="Footer Placeholder 4">
            <a:extLst>
              <a:ext uri="{FF2B5EF4-FFF2-40B4-BE49-F238E27FC236}">
                <a16:creationId xmlns:a16="http://schemas.microsoft.com/office/drawing/2014/main" id="{466D0D9C-2A2D-4502-952C-B74D4B7FBD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C80ED4-08A2-402B-AB6A-849E844445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A0DD62-78EA-4986-BD32-80090DCF05D4}" type="slidenum">
              <a:rPr lang="en-US" smtClean="0"/>
              <a:t>‹#›</a:t>
            </a:fld>
            <a:endParaRPr lang="en-US"/>
          </a:p>
        </p:txBody>
      </p:sp>
    </p:spTree>
    <p:extLst>
      <p:ext uri="{BB962C8B-B14F-4D97-AF65-F5344CB8AC3E}">
        <p14:creationId xmlns:p14="http://schemas.microsoft.com/office/powerpoint/2010/main" val="570158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54F122E-A740-4C4C-A8F1-F0731B92F399}"/>
              </a:ext>
            </a:extLst>
          </p:cNvPr>
          <p:cNvSpPr txBox="1"/>
          <p:nvPr/>
        </p:nvSpPr>
        <p:spPr>
          <a:xfrm>
            <a:off x="1191492" y="1593271"/>
            <a:ext cx="4391889" cy="1877437"/>
          </a:xfrm>
          <a:prstGeom prst="rect">
            <a:avLst/>
          </a:prstGeom>
          <a:noFill/>
        </p:spPr>
        <p:txBody>
          <a:bodyPr wrap="square" rtlCol="0">
            <a:spAutoFit/>
          </a:bodyPr>
          <a:lstStyle/>
          <a:p>
            <a:pPr algn="ctr"/>
            <a:r>
              <a:rPr lang="en-US" sz="4400" dirty="0"/>
              <a:t> Propellers</a:t>
            </a:r>
          </a:p>
          <a:p>
            <a:pPr algn="ctr"/>
            <a:r>
              <a:rPr lang="en-US" sz="3600" dirty="0">
                <a:solidFill>
                  <a:srgbClr val="0070C0"/>
                </a:solidFill>
              </a:rPr>
              <a:t>Generating Thrust with a Propeller</a:t>
            </a:r>
            <a:endParaRPr lang="en-US" dirty="0"/>
          </a:p>
        </p:txBody>
      </p:sp>
      <p:pic>
        <p:nvPicPr>
          <p:cNvPr id="7" name="Picture 6">
            <a:extLst>
              <a:ext uri="{FF2B5EF4-FFF2-40B4-BE49-F238E27FC236}">
                <a16:creationId xmlns:a16="http://schemas.microsoft.com/office/drawing/2014/main" id="{F7A2BC0A-D264-49BA-B8EE-5D5F0037C1A5}"/>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283901" y="1769485"/>
            <a:ext cx="4978544" cy="3319029"/>
          </a:xfrm>
          <a:prstGeom prst="rect">
            <a:avLst/>
          </a:prstGeom>
        </p:spPr>
      </p:pic>
      <p:sp>
        <p:nvSpPr>
          <p:cNvPr id="2" name="Slide Number Placeholder 1">
            <a:extLst>
              <a:ext uri="{FF2B5EF4-FFF2-40B4-BE49-F238E27FC236}">
                <a16:creationId xmlns:a16="http://schemas.microsoft.com/office/drawing/2014/main" id="{6FFED2D3-6FE1-4E11-864B-7B5F3212E38C}"/>
              </a:ext>
            </a:extLst>
          </p:cNvPr>
          <p:cNvSpPr>
            <a:spLocks noGrp="1"/>
          </p:cNvSpPr>
          <p:nvPr>
            <p:ph type="sldNum" sz="quarter" idx="12"/>
          </p:nvPr>
        </p:nvSpPr>
        <p:spPr/>
        <p:txBody>
          <a:bodyPr/>
          <a:lstStyle/>
          <a:p>
            <a:fld id="{D0A0DD62-78EA-4986-BD32-80090DCF05D4}" type="slidenum">
              <a:rPr lang="en-US" smtClean="0"/>
              <a:t>1</a:t>
            </a:fld>
            <a:endParaRPr lang="en-US"/>
          </a:p>
        </p:txBody>
      </p:sp>
      <p:sp>
        <p:nvSpPr>
          <p:cNvPr id="6" name="TextBox 5">
            <a:extLst>
              <a:ext uri="{FF2B5EF4-FFF2-40B4-BE49-F238E27FC236}">
                <a16:creationId xmlns:a16="http://schemas.microsoft.com/office/drawing/2014/main" id="{FBC88922-234A-4FB4-A8F1-577B9BE8D279}"/>
              </a:ext>
            </a:extLst>
          </p:cNvPr>
          <p:cNvSpPr txBox="1"/>
          <p:nvPr/>
        </p:nvSpPr>
        <p:spPr>
          <a:xfrm>
            <a:off x="1274618" y="4378036"/>
            <a:ext cx="4156364"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2018 ©</a:t>
            </a:r>
          </a:p>
        </p:txBody>
      </p:sp>
    </p:spTree>
    <p:extLst>
      <p:ext uri="{BB962C8B-B14F-4D97-AF65-F5344CB8AC3E}">
        <p14:creationId xmlns:p14="http://schemas.microsoft.com/office/powerpoint/2010/main" val="1741278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D36ED8-69D4-42C7-9F82-67871D6DB121}"/>
              </a:ext>
            </a:extLst>
          </p:cNvPr>
          <p:cNvSpPr txBox="1"/>
          <p:nvPr/>
        </p:nvSpPr>
        <p:spPr>
          <a:xfrm>
            <a:off x="1060888" y="952604"/>
            <a:ext cx="4682837" cy="3785652"/>
          </a:xfrm>
          <a:prstGeom prst="rect">
            <a:avLst/>
          </a:prstGeom>
          <a:noFill/>
        </p:spPr>
        <p:txBody>
          <a:bodyPr wrap="square" rtlCol="0">
            <a:spAutoFit/>
          </a:bodyPr>
          <a:lstStyle/>
          <a:p>
            <a:r>
              <a:rPr lang="en-US" sz="2400" dirty="0"/>
              <a:t>We have still not really determined why the drone rises when the propellers are turned on.  In the previous analysis, the thrust that was created by the change in momentum was in the direction that the particles were accelerated.</a:t>
            </a:r>
          </a:p>
          <a:p>
            <a:endParaRPr lang="en-US" sz="2400" dirty="0"/>
          </a:p>
          <a:p>
            <a:r>
              <a:rPr lang="en-US" sz="2400" dirty="0"/>
              <a:t>Put another way, the gas molecules were “thrust downward”.    </a:t>
            </a:r>
          </a:p>
        </p:txBody>
      </p:sp>
      <p:grpSp>
        <p:nvGrpSpPr>
          <p:cNvPr id="17" name="Group 16">
            <a:extLst>
              <a:ext uri="{FF2B5EF4-FFF2-40B4-BE49-F238E27FC236}">
                <a16:creationId xmlns:a16="http://schemas.microsoft.com/office/drawing/2014/main" id="{8C1CF7B4-E17A-4FC3-8E25-482A525C1F2D}"/>
              </a:ext>
            </a:extLst>
          </p:cNvPr>
          <p:cNvGrpSpPr/>
          <p:nvPr/>
        </p:nvGrpSpPr>
        <p:grpSpPr>
          <a:xfrm>
            <a:off x="7190509" y="1982582"/>
            <a:ext cx="4222731" cy="2603273"/>
            <a:chOff x="6761018" y="2134982"/>
            <a:chExt cx="4222731" cy="2603273"/>
          </a:xfrm>
        </p:grpSpPr>
        <p:grpSp>
          <p:nvGrpSpPr>
            <p:cNvPr id="12" name="Group 11">
              <a:extLst>
                <a:ext uri="{FF2B5EF4-FFF2-40B4-BE49-F238E27FC236}">
                  <a16:creationId xmlns:a16="http://schemas.microsoft.com/office/drawing/2014/main" id="{D8111C5D-73D0-4507-9397-D98710B5304D}"/>
                </a:ext>
              </a:extLst>
            </p:cNvPr>
            <p:cNvGrpSpPr/>
            <p:nvPr/>
          </p:nvGrpSpPr>
          <p:grpSpPr>
            <a:xfrm>
              <a:off x="6761018" y="2479901"/>
              <a:ext cx="2743195" cy="2258354"/>
              <a:chOff x="6761018" y="2479901"/>
              <a:chExt cx="2743195" cy="2258354"/>
            </a:xfrm>
          </p:grpSpPr>
          <p:grpSp>
            <p:nvGrpSpPr>
              <p:cNvPr id="3" name="Group 2">
                <a:extLst>
                  <a:ext uri="{FF2B5EF4-FFF2-40B4-BE49-F238E27FC236}">
                    <a16:creationId xmlns:a16="http://schemas.microsoft.com/office/drawing/2014/main" id="{4498E99C-54E7-45D5-980B-CA207CA802C8}"/>
                  </a:ext>
                </a:extLst>
              </p:cNvPr>
              <p:cNvGrpSpPr/>
              <p:nvPr/>
            </p:nvGrpSpPr>
            <p:grpSpPr>
              <a:xfrm>
                <a:off x="7315200" y="2746294"/>
                <a:ext cx="1627369" cy="734926"/>
                <a:chOff x="2506355" y="2605316"/>
                <a:chExt cx="2467427" cy="1268017"/>
              </a:xfrm>
            </p:grpSpPr>
            <p:cxnSp>
              <p:nvCxnSpPr>
                <p:cNvPr id="4" name="Straight Arrow Connector 3">
                  <a:extLst>
                    <a:ext uri="{FF2B5EF4-FFF2-40B4-BE49-F238E27FC236}">
                      <a16:creationId xmlns:a16="http://schemas.microsoft.com/office/drawing/2014/main" id="{BD51B70E-E565-4ECB-B353-C487833B4ED7}"/>
                    </a:ext>
                  </a:extLst>
                </p:cNvPr>
                <p:cNvCxnSpPr>
                  <a:cxnSpLocks/>
                </p:cNvCxnSpPr>
                <p:nvPr/>
              </p:nvCxnSpPr>
              <p:spPr>
                <a:xfrm>
                  <a:off x="2992582" y="2612571"/>
                  <a:ext cx="0" cy="123899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87F14E89-FAF2-4B44-8050-E3AABC72E89E}"/>
                    </a:ext>
                  </a:extLst>
                </p:cNvPr>
                <p:cNvCxnSpPr>
                  <a:cxnSpLocks/>
                </p:cNvCxnSpPr>
                <p:nvPr/>
              </p:nvCxnSpPr>
              <p:spPr>
                <a:xfrm>
                  <a:off x="3464296" y="2605317"/>
                  <a:ext cx="0" cy="123899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3814812C-83BC-4B01-8603-AAB7218FF10B}"/>
                    </a:ext>
                  </a:extLst>
                </p:cNvPr>
                <p:cNvCxnSpPr>
                  <a:cxnSpLocks/>
                </p:cNvCxnSpPr>
                <p:nvPr/>
              </p:nvCxnSpPr>
              <p:spPr>
                <a:xfrm>
                  <a:off x="3957780" y="2634340"/>
                  <a:ext cx="0" cy="123899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5CEAD89A-106D-4ED0-8F90-EB27A6F10B41}"/>
                    </a:ext>
                  </a:extLst>
                </p:cNvPr>
                <p:cNvCxnSpPr>
                  <a:cxnSpLocks/>
                </p:cNvCxnSpPr>
                <p:nvPr/>
              </p:nvCxnSpPr>
              <p:spPr>
                <a:xfrm>
                  <a:off x="4465784" y="2619829"/>
                  <a:ext cx="0" cy="123899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BABCE159-3D17-4A3C-A43A-5ED43C464839}"/>
                    </a:ext>
                  </a:extLst>
                </p:cNvPr>
                <p:cNvCxnSpPr>
                  <a:cxnSpLocks/>
                </p:cNvCxnSpPr>
                <p:nvPr/>
              </p:nvCxnSpPr>
              <p:spPr>
                <a:xfrm>
                  <a:off x="2506355" y="2605317"/>
                  <a:ext cx="0" cy="123899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43879E5-FC77-4D0B-96E4-04EDA85E430D}"/>
                    </a:ext>
                  </a:extLst>
                </p:cNvPr>
                <p:cNvCxnSpPr>
                  <a:cxnSpLocks/>
                </p:cNvCxnSpPr>
                <p:nvPr/>
              </p:nvCxnSpPr>
              <p:spPr>
                <a:xfrm>
                  <a:off x="4973782" y="2605316"/>
                  <a:ext cx="0" cy="123899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0" name="Rectangle 9">
                <a:extLst>
                  <a:ext uri="{FF2B5EF4-FFF2-40B4-BE49-F238E27FC236}">
                    <a16:creationId xmlns:a16="http://schemas.microsoft.com/office/drawing/2014/main" id="{28B70321-B80D-4CAB-A22A-7B74800FA649}"/>
                  </a:ext>
                </a:extLst>
              </p:cNvPr>
              <p:cNvSpPr/>
              <p:nvPr/>
            </p:nvSpPr>
            <p:spPr>
              <a:xfrm>
                <a:off x="6761018" y="2479901"/>
                <a:ext cx="2743195" cy="1832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Up 10">
                <a:extLst>
                  <a:ext uri="{FF2B5EF4-FFF2-40B4-BE49-F238E27FC236}">
                    <a16:creationId xmlns:a16="http://schemas.microsoft.com/office/drawing/2014/main" id="{C6229683-874F-4AE4-8C42-4DE361AD78BB}"/>
                  </a:ext>
                </a:extLst>
              </p:cNvPr>
              <p:cNvSpPr/>
              <p:nvPr/>
            </p:nvSpPr>
            <p:spPr>
              <a:xfrm rot="10800000">
                <a:off x="7635887" y="3740727"/>
                <a:ext cx="856943" cy="997528"/>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a:extLst>
                <a:ext uri="{FF2B5EF4-FFF2-40B4-BE49-F238E27FC236}">
                  <a16:creationId xmlns:a16="http://schemas.microsoft.com/office/drawing/2014/main" id="{F5EC6FF9-0F11-40F1-BC18-CBD1A5375449}"/>
                </a:ext>
              </a:extLst>
            </p:cNvPr>
            <p:cNvSpPr txBox="1"/>
            <p:nvPr/>
          </p:nvSpPr>
          <p:spPr>
            <a:xfrm>
              <a:off x="7315200" y="2134982"/>
              <a:ext cx="1706133" cy="369332"/>
            </a:xfrm>
            <a:prstGeom prst="rect">
              <a:avLst/>
            </a:prstGeom>
            <a:noFill/>
          </p:spPr>
          <p:txBody>
            <a:bodyPr wrap="square" rtlCol="0">
              <a:spAutoFit/>
            </a:bodyPr>
            <a:lstStyle/>
            <a:p>
              <a:r>
                <a:rPr lang="en-US" dirty="0"/>
                <a:t>Actuator Disk</a:t>
              </a:r>
            </a:p>
          </p:txBody>
        </p:sp>
        <p:sp>
          <p:nvSpPr>
            <p:cNvPr id="14" name="TextBox 13">
              <a:extLst>
                <a:ext uri="{FF2B5EF4-FFF2-40B4-BE49-F238E27FC236}">
                  <a16:creationId xmlns:a16="http://schemas.microsoft.com/office/drawing/2014/main" id="{E941EF16-675E-44B0-8FDF-A7BCE50C42C9}"/>
                </a:ext>
              </a:extLst>
            </p:cNvPr>
            <p:cNvSpPr txBox="1"/>
            <p:nvPr/>
          </p:nvSpPr>
          <p:spPr>
            <a:xfrm>
              <a:off x="9277615" y="2782219"/>
              <a:ext cx="1706134" cy="923330"/>
            </a:xfrm>
            <a:prstGeom prst="rect">
              <a:avLst/>
            </a:prstGeom>
            <a:noFill/>
          </p:spPr>
          <p:txBody>
            <a:bodyPr wrap="square" rtlCol="0">
              <a:spAutoFit/>
            </a:bodyPr>
            <a:lstStyle/>
            <a:p>
              <a:r>
                <a:rPr lang="en-US" dirty="0"/>
                <a:t>Molecules with “changed” momentum</a:t>
              </a:r>
            </a:p>
          </p:txBody>
        </p:sp>
        <p:sp>
          <p:nvSpPr>
            <p:cNvPr id="15" name="TextBox 14">
              <a:extLst>
                <a:ext uri="{FF2B5EF4-FFF2-40B4-BE49-F238E27FC236}">
                  <a16:creationId xmlns:a16="http://schemas.microsoft.com/office/drawing/2014/main" id="{8352C7AA-107E-49F4-9FAF-6B7474C3FD14}"/>
                </a:ext>
              </a:extLst>
            </p:cNvPr>
            <p:cNvSpPr txBox="1"/>
            <p:nvPr/>
          </p:nvSpPr>
          <p:spPr>
            <a:xfrm>
              <a:off x="8695505" y="4091058"/>
              <a:ext cx="1706133" cy="369332"/>
            </a:xfrm>
            <a:prstGeom prst="rect">
              <a:avLst/>
            </a:prstGeom>
            <a:noFill/>
          </p:spPr>
          <p:txBody>
            <a:bodyPr wrap="square" rtlCol="0">
              <a:spAutoFit/>
            </a:bodyPr>
            <a:lstStyle/>
            <a:p>
              <a:r>
                <a:rPr lang="en-US" dirty="0"/>
                <a:t>Thrust</a:t>
              </a:r>
            </a:p>
          </p:txBody>
        </p:sp>
      </p:grpSp>
      <p:sp>
        <p:nvSpPr>
          <p:cNvPr id="16" name="TextBox 15">
            <a:extLst>
              <a:ext uri="{FF2B5EF4-FFF2-40B4-BE49-F238E27FC236}">
                <a16:creationId xmlns:a16="http://schemas.microsoft.com/office/drawing/2014/main" id="{B5AD7D85-59FF-444D-9E40-2349DDCFDC34}"/>
              </a:ext>
            </a:extLst>
          </p:cNvPr>
          <p:cNvSpPr txBox="1"/>
          <p:nvPr/>
        </p:nvSpPr>
        <p:spPr>
          <a:xfrm>
            <a:off x="1060887" y="5342930"/>
            <a:ext cx="7321107" cy="523220"/>
          </a:xfrm>
          <a:prstGeom prst="rect">
            <a:avLst/>
          </a:prstGeom>
          <a:noFill/>
        </p:spPr>
        <p:txBody>
          <a:bodyPr wrap="square" rtlCol="0">
            <a:spAutoFit/>
          </a:bodyPr>
          <a:lstStyle/>
          <a:p>
            <a:r>
              <a:rPr lang="en-US" sz="2800" b="1" dirty="0"/>
              <a:t>So what makes the drown move upwards?</a:t>
            </a:r>
          </a:p>
        </p:txBody>
      </p:sp>
      <p:sp>
        <p:nvSpPr>
          <p:cNvPr id="18" name="Slide Number Placeholder 17">
            <a:extLst>
              <a:ext uri="{FF2B5EF4-FFF2-40B4-BE49-F238E27FC236}">
                <a16:creationId xmlns:a16="http://schemas.microsoft.com/office/drawing/2014/main" id="{64957B14-3E57-4506-A08F-61C430A91FAE}"/>
              </a:ext>
            </a:extLst>
          </p:cNvPr>
          <p:cNvSpPr>
            <a:spLocks noGrp="1"/>
          </p:cNvSpPr>
          <p:nvPr>
            <p:ph type="sldNum" sz="quarter" idx="12"/>
          </p:nvPr>
        </p:nvSpPr>
        <p:spPr/>
        <p:txBody>
          <a:bodyPr/>
          <a:lstStyle/>
          <a:p>
            <a:fld id="{D0A0DD62-78EA-4986-BD32-80090DCF05D4}" type="slidenum">
              <a:rPr lang="en-US" smtClean="0"/>
              <a:t>10</a:t>
            </a:fld>
            <a:endParaRPr lang="en-US"/>
          </a:p>
        </p:txBody>
      </p:sp>
    </p:spTree>
    <p:extLst>
      <p:ext uri="{BB962C8B-B14F-4D97-AF65-F5344CB8AC3E}">
        <p14:creationId xmlns:p14="http://schemas.microsoft.com/office/powerpoint/2010/main" val="2160355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D12A2E-AFAE-47DD-A2A4-D3D54A983CDF}"/>
              </a:ext>
            </a:extLst>
          </p:cNvPr>
          <p:cNvSpPr txBox="1"/>
          <p:nvPr/>
        </p:nvSpPr>
        <p:spPr>
          <a:xfrm>
            <a:off x="1108364" y="712520"/>
            <a:ext cx="10099963" cy="2246769"/>
          </a:xfrm>
          <a:prstGeom prst="rect">
            <a:avLst/>
          </a:prstGeom>
          <a:noFill/>
        </p:spPr>
        <p:txBody>
          <a:bodyPr wrap="square" rtlCol="0">
            <a:spAutoFit/>
          </a:bodyPr>
          <a:lstStyle/>
          <a:p>
            <a:r>
              <a:rPr lang="en-US" sz="2800" dirty="0"/>
              <a:t>To answer this, we need to consider </a:t>
            </a:r>
            <a:r>
              <a:rPr lang="en-US" sz="2800" b="1" dirty="0"/>
              <a:t>Conservation of Momentum</a:t>
            </a:r>
            <a:r>
              <a:rPr lang="en-US" sz="2800" dirty="0"/>
              <a:t>, which is related to Newton’s 3</a:t>
            </a:r>
            <a:r>
              <a:rPr lang="en-US" sz="2800" baseline="30000" dirty="0"/>
              <a:t>rd</a:t>
            </a:r>
            <a:r>
              <a:rPr lang="en-US" sz="2800" dirty="0"/>
              <a:t> Law of Motion:</a:t>
            </a:r>
          </a:p>
          <a:p>
            <a:endParaRPr lang="en-US" sz="2800" dirty="0"/>
          </a:p>
          <a:p>
            <a:r>
              <a:rPr lang="en-US" sz="2800" dirty="0"/>
              <a:t>“</a:t>
            </a:r>
            <a:r>
              <a:rPr lang="en-US" sz="2800" b="1" dirty="0">
                <a:solidFill>
                  <a:srgbClr val="0070C0"/>
                </a:solidFill>
              </a:rPr>
              <a:t>For every action there is an equal and opposite reaction</a:t>
            </a:r>
            <a:r>
              <a:rPr lang="en-US" sz="2800" dirty="0"/>
              <a:t>”</a:t>
            </a:r>
          </a:p>
          <a:p>
            <a:endParaRPr lang="en-US" sz="2800" dirty="0"/>
          </a:p>
        </p:txBody>
      </p:sp>
      <p:sp>
        <p:nvSpPr>
          <p:cNvPr id="3" name="TextBox 2">
            <a:extLst>
              <a:ext uri="{FF2B5EF4-FFF2-40B4-BE49-F238E27FC236}">
                <a16:creationId xmlns:a16="http://schemas.microsoft.com/office/drawing/2014/main" id="{E69C8013-6841-4744-83C6-D03506CD9E15}"/>
              </a:ext>
            </a:extLst>
          </p:cNvPr>
          <p:cNvSpPr txBox="1"/>
          <p:nvPr/>
        </p:nvSpPr>
        <p:spPr>
          <a:xfrm>
            <a:off x="1108364" y="3067664"/>
            <a:ext cx="9933709" cy="1384995"/>
          </a:xfrm>
          <a:prstGeom prst="rect">
            <a:avLst/>
          </a:prstGeom>
          <a:noFill/>
        </p:spPr>
        <p:txBody>
          <a:bodyPr wrap="square" rtlCol="0">
            <a:spAutoFit/>
          </a:bodyPr>
          <a:lstStyle/>
          <a:p>
            <a:r>
              <a:rPr lang="en-US" sz="2800" dirty="0"/>
              <a:t>As the propeller (</a:t>
            </a:r>
            <a:r>
              <a:rPr lang="en-US" sz="2800" dirty="0" err="1"/>
              <a:t>a.k.a</a:t>
            </a:r>
            <a:r>
              <a:rPr lang="en-US" sz="2800" dirty="0"/>
              <a:t> actuator disk) imparts momentum to the gas molecules, an equal and opposite momentum is imparted to the propeller (and thus the drone).</a:t>
            </a:r>
          </a:p>
        </p:txBody>
      </p:sp>
      <p:sp>
        <p:nvSpPr>
          <p:cNvPr id="4" name="TextBox 3">
            <a:extLst>
              <a:ext uri="{FF2B5EF4-FFF2-40B4-BE49-F238E27FC236}">
                <a16:creationId xmlns:a16="http://schemas.microsoft.com/office/drawing/2014/main" id="{A9CDFAB4-6589-46B1-9832-AD379CB6D54D}"/>
              </a:ext>
            </a:extLst>
          </p:cNvPr>
          <p:cNvSpPr txBox="1"/>
          <p:nvPr/>
        </p:nvSpPr>
        <p:spPr>
          <a:xfrm>
            <a:off x="1108361" y="4730207"/>
            <a:ext cx="9933709" cy="954107"/>
          </a:xfrm>
          <a:prstGeom prst="rect">
            <a:avLst/>
          </a:prstGeom>
          <a:noFill/>
        </p:spPr>
        <p:txBody>
          <a:bodyPr wrap="square" rtlCol="0">
            <a:spAutoFit/>
          </a:bodyPr>
          <a:lstStyle/>
          <a:p>
            <a:r>
              <a:rPr lang="en-US" sz="2800" dirty="0"/>
              <a:t>As a result, the upward force is equal and opposite of the downward thrust force.</a:t>
            </a:r>
          </a:p>
        </p:txBody>
      </p:sp>
      <p:sp>
        <p:nvSpPr>
          <p:cNvPr id="5" name="Slide Number Placeholder 4">
            <a:extLst>
              <a:ext uri="{FF2B5EF4-FFF2-40B4-BE49-F238E27FC236}">
                <a16:creationId xmlns:a16="http://schemas.microsoft.com/office/drawing/2014/main" id="{B0587CC3-B3C5-48A8-BA7E-4F5E083B2F5A}"/>
              </a:ext>
            </a:extLst>
          </p:cNvPr>
          <p:cNvSpPr>
            <a:spLocks noGrp="1"/>
          </p:cNvSpPr>
          <p:nvPr>
            <p:ph type="sldNum" sz="quarter" idx="12"/>
          </p:nvPr>
        </p:nvSpPr>
        <p:spPr/>
        <p:txBody>
          <a:bodyPr/>
          <a:lstStyle/>
          <a:p>
            <a:fld id="{D0A0DD62-78EA-4986-BD32-80090DCF05D4}" type="slidenum">
              <a:rPr lang="en-US" smtClean="0"/>
              <a:t>11</a:t>
            </a:fld>
            <a:endParaRPr lang="en-US"/>
          </a:p>
        </p:txBody>
      </p:sp>
    </p:spTree>
    <p:extLst>
      <p:ext uri="{BB962C8B-B14F-4D97-AF65-F5344CB8AC3E}">
        <p14:creationId xmlns:p14="http://schemas.microsoft.com/office/powerpoint/2010/main" val="2774914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D12A2E-AFAE-47DD-A2A4-D3D54A983CDF}"/>
              </a:ext>
            </a:extLst>
          </p:cNvPr>
          <p:cNvSpPr txBox="1"/>
          <p:nvPr/>
        </p:nvSpPr>
        <p:spPr>
          <a:xfrm>
            <a:off x="1108364" y="864922"/>
            <a:ext cx="10099963" cy="2246769"/>
          </a:xfrm>
          <a:prstGeom prst="rect">
            <a:avLst/>
          </a:prstGeom>
          <a:noFill/>
        </p:spPr>
        <p:txBody>
          <a:bodyPr wrap="square" rtlCol="0">
            <a:spAutoFit/>
          </a:bodyPr>
          <a:lstStyle/>
          <a:p>
            <a:r>
              <a:rPr lang="en-US" sz="2800" dirty="0"/>
              <a:t>The drone moves upwards due to Newton’s 2</a:t>
            </a:r>
            <a:r>
              <a:rPr lang="en-US" sz="2800" baseline="30000" dirty="0"/>
              <a:t>nd</a:t>
            </a:r>
            <a:r>
              <a:rPr lang="en-US" sz="2800" dirty="0"/>
              <a:t> Law of Motion:</a:t>
            </a:r>
          </a:p>
          <a:p>
            <a:endParaRPr lang="en-US" sz="2800" dirty="0"/>
          </a:p>
          <a:p>
            <a:r>
              <a:rPr lang="en-US" sz="2800" dirty="0"/>
              <a:t>					F</a:t>
            </a:r>
          </a:p>
          <a:p>
            <a:r>
              <a:rPr lang="en-US" sz="2800" dirty="0"/>
              <a:t>	F  =  ma                    a  =  ------</a:t>
            </a:r>
          </a:p>
          <a:p>
            <a:r>
              <a:rPr lang="en-US" sz="2800" dirty="0"/>
              <a:t>				          m</a:t>
            </a:r>
          </a:p>
        </p:txBody>
      </p:sp>
      <p:sp>
        <p:nvSpPr>
          <p:cNvPr id="3" name="TextBox 2">
            <a:extLst>
              <a:ext uri="{FF2B5EF4-FFF2-40B4-BE49-F238E27FC236}">
                <a16:creationId xmlns:a16="http://schemas.microsoft.com/office/drawing/2014/main" id="{E69C8013-6841-4744-83C6-D03506CD9E15}"/>
              </a:ext>
            </a:extLst>
          </p:cNvPr>
          <p:cNvSpPr txBox="1"/>
          <p:nvPr/>
        </p:nvSpPr>
        <p:spPr>
          <a:xfrm>
            <a:off x="1108360" y="3497614"/>
            <a:ext cx="10099963" cy="954107"/>
          </a:xfrm>
          <a:prstGeom prst="rect">
            <a:avLst/>
          </a:prstGeom>
          <a:noFill/>
        </p:spPr>
        <p:txBody>
          <a:bodyPr wrap="square" rtlCol="0">
            <a:spAutoFit/>
          </a:bodyPr>
          <a:lstStyle/>
          <a:p>
            <a:r>
              <a:rPr lang="en-US" sz="2800" dirty="0"/>
              <a:t>The upward force creates an acceleration in the upwards direction and the drone moves upwards…</a:t>
            </a:r>
          </a:p>
        </p:txBody>
      </p:sp>
      <p:sp>
        <p:nvSpPr>
          <p:cNvPr id="5" name="Slide Number Placeholder 4">
            <a:extLst>
              <a:ext uri="{FF2B5EF4-FFF2-40B4-BE49-F238E27FC236}">
                <a16:creationId xmlns:a16="http://schemas.microsoft.com/office/drawing/2014/main" id="{3A8D02A3-3916-4CF9-A0D7-D3B45A24F79B}"/>
              </a:ext>
            </a:extLst>
          </p:cNvPr>
          <p:cNvSpPr>
            <a:spLocks noGrp="1"/>
          </p:cNvSpPr>
          <p:nvPr>
            <p:ph type="sldNum" sz="quarter" idx="12"/>
          </p:nvPr>
        </p:nvSpPr>
        <p:spPr/>
        <p:txBody>
          <a:bodyPr/>
          <a:lstStyle/>
          <a:p>
            <a:fld id="{D0A0DD62-78EA-4986-BD32-80090DCF05D4}" type="slidenum">
              <a:rPr lang="en-US" smtClean="0"/>
              <a:t>12</a:t>
            </a:fld>
            <a:endParaRPr lang="en-US"/>
          </a:p>
        </p:txBody>
      </p:sp>
    </p:spTree>
    <p:extLst>
      <p:ext uri="{BB962C8B-B14F-4D97-AF65-F5344CB8AC3E}">
        <p14:creationId xmlns:p14="http://schemas.microsoft.com/office/powerpoint/2010/main" val="1072004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142B06-A606-4D57-85B0-B81AF841B09F}"/>
              </a:ext>
            </a:extLst>
          </p:cNvPr>
          <p:cNvSpPr txBox="1"/>
          <p:nvPr/>
        </p:nvSpPr>
        <p:spPr>
          <a:xfrm>
            <a:off x="955964" y="762965"/>
            <a:ext cx="10030691" cy="1200329"/>
          </a:xfrm>
          <a:prstGeom prst="rect">
            <a:avLst/>
          </a:prstGeom>
          <a:noFill/>
        </p:spPr>
        <p:txBody>
          <a:bodyPr wrap="square" rtlCol="0">
            <a:spAutoFit/>
          </a:bodyPr>
          <a:lstStyle/>
          <a:p>
            <a:r>
              <a:rPr lang="en-US" sz="2400" dirty="0"/>
              <a:t>An interesting experiment can be conduced to demonstrate the Conservation of Momentum concept.  Obviously flying the drone upwards demonstrates the concept, but let’s go one step farther.  </a:t>
            </a:r>
          </a:p>
        </p:txBody>
      </p:sp>
      <p:sp>
        <p:nvSpPr>
          <p:cNvPr id="3" name="TextBox 2">
            <a:extLst>
              <a:ext uri="{FF2B5EF4-FFF2-40B4-BE49-F238E27FC236}">
                <a16:creationId xmlns:a16="http://schemas.microsoft.com/office/drawing/2014/main" id="{0FFD8EF8-A8C2-4BB3-9401-EDDE5A6CA627}"/>
              </a:ext>
            </a:extLst>
          </p:cNvPr>
          <p:cNvSpPr txBox="1"/>
          <p:nvPr/>
        </p:nvSpPr>
        <p:spPr>
          <a:xfrm>
            <a:off x="955964" y="2398952"/>
            <a:ext cx="3546764" cy="2308324"/>
          </a:xfrm>
          <a:prstGeom prst="rect">
            <a:avLst/>
          </a:prstGeom>
          <a:noFill/>
        </p:spPr>
        <p:txBody>
          <a:bodyPr wrap="square" rtlCol="0">
            <a:spAutoFit/>
          </a:bodyPr>
          <a:lstStyle/>
          <a:p>
            <a:r>
              <a:rPr lang="en-US" sz="2400" dirty="0"/>
              <a:t>What if we configure the drone in such a way that the momentum imparted to the gas molecules was immediately imparted back into the drone?  </a:t>
            </a:r>
          </a:p>
        </p:txBody>
      </p:sp>
      <p:grpSp>
        <p:nvGrpSpPr>
          <p:cNvPr id="40" name="Group 39">
            <a:extLst>
              <a:ext uri="{FF2B5EF4-FFF2-40B4-BE49-F238E27FC236}">
                <a16:creationId xmlns:a16="http://schemas.microsoft.com/office/drawing/2014/main" id="{63CA75F6-7B4C-4AE8-9D7F-8E2DC3662F31}"/>
              </a:ext>
            </a:extLst>
          </p:cNvPr>
          <p:cNvGrpSpPr/>
          <p:nvPr/>
        </p:nvGrpSpPr>
        <p:grpSpPr>
          <a:xfrm>
            <a:off x="5666513" y="2874820"/>
            <a:ext cx="4973778" cy="2029689"/>
            <a:chOff x="5666513" y="2874820"/>
            <a:chExt cx="4973778" cy="2029689"/>
          </a:xfrm>
        </p:grpSpPr>
        <p:grpSp>
          <p:nvGrpSpPr>
            <p:cNvPr id="30" name="Group 29">
              <a:extLst>
                <a:ext uri="{FF2B5EF4-FFF2-40B4-BE49-F238E27FC236}">
                  <a16:creationId xmlns:a16="http://schemas.microsoft.com/office/drawing/2014/main" id="{51659BA0-5FD4-4BCC-A0A0-924406C138D2}"/>
                </a:ext>
              </a:extLst>
            </p:cNvPr>
            <p:cNvGrpSpPr/>
            <p:nvPr/>
          </p:nvGrpSpPr>
          <p:grpSpPr>
            <a:xfrm>
              <a:off x="5666513" y="2874820"/>
              <a:ext cx="4973778" cy="1854873"/>
              <a:chOff x="5555677" y="3456710"/>
              <a:chExt cx="4973778" cy="1854873"/>
            </a:xfrm>
          </p:grpSpPr>
          <p:grpSp>
            <p:nvGrpSpPr>
              <p:cNvPr id="26" name="Group 25">
                <a:extLst>
                  <a:ext uri="{FF2B5EF4-FFF2-40B4-BE49-F238E27FC236}">
                    <a16:creationId xmlns:a16="http://schemas.microsoft.com/office/drawing/2014/main" id="{011F4683-933F-444C-8445-A7FA7C83FE4D}"/>
                  </a:ext>
                </a:extLst>
              </p:cNvPr>
              <p:cNvGrpSpPr/>
              <p:nvPr/>
            </p:nvGrpSpPr>
            <p:grpSpPr>
              <a:xfrm>
                <a:off x="5555677" y="3470558"/>
                <a:ext cx="1413163" cy="484908"/>
                <a:chOff x="9116292" y="3713018"/>
                <a:chExt cx="1413163" cy="484908"/>
              </a:xfrm>
            </p:grpSpPr>
            <p:sp>
              <p:nvSpPr>
                <p:cNvPr id="27" name="Trapezoid 26">
                  <a:extLst>
                    <a:ext uri="{FF2B5EF4-FFF2-40B4-BE49-F238E27FC236}">
                      <a16:creationId xmlns:a16="http://schemas.microsoft.com/office/drawing/2014/main" id="{A80BF6E2-9061-4EBD-8DA6-0E647EAD094C}"/>
                    </a:ext>
                  </a:extLst>
                </p:cNvPr>
                <p:cNvSpPr/>
                <p:nvPr/>
              </p:nvSpPr>
              <p:spPr>
                <a:xfrm>
                  <a:off x="9753599" y="3713018"/>
                  <a:ext cx="152400" cy="193963"/>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a:extLst>
                    <a:ext uri="{FF2B5EF4-FFF2-40B4-BE49-F238E27FC236}">
                      <a16:creationId xmlns:a16="http://schemas.microsoft.com/office/drawing/2014/main" id="{C2C2C1E9-9662-4453-816E-7457076643A6}"/>
                    </a:ext>
                  </a:extLst>
                </p:cNvPr>
                <p:cNvCxnSpPr/>
                <p:nvPr/>
              </p:nvCxnSpPr>
              <p:spPr>
                <a:xfrm>
                  <a:off x="9116292" y="3906982"/>
                  <a:ext cx="141316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29" name="Rectangle: Rounded Corners 28">
                  <a:extLst>
                    <a:ext uri="{FF2B5EF4-FFF2-40B4-BE49-F238E27FC236}">
                      <a16:creationId xmlns:a16="http://schemas.microsoft.com/office/drawing/2014/main" id="{5B6720AE-9B87-4456-AE9B-248ADF077509}"/>
                    </a:ext>
                  </a:extLst>
                </p:cNvPr>
                <p:cNvSpPr/>
                <p:nvPr/>
              </p:nvSpPr>
              <p:spPr>
                <a:xfrm>
                  <a:off x="9698179" y="3948546"/>
                  <a:ext cx="263237" cy="249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Rounded Corners 3">
                <a:extLst>
                  <a:ext uri="{FF2B5EF4-FFF2-40B4-BE49-F238E27FC236}">
                    <a16:creationId xmlns:a16="http://schemas.microsoft.com/office/drawing/2014/main" id="{753CC192-5853-4A4E-981D-92E0E34DA8B4}"/>
                  </a:ext>
                </a:extLst>
              </p:cNvPr>
              <p:cNvSpPr/>
              <p:nvPr/>
            </p:nvSpPr>
            <p:spPr>
              <a:xfrm>
                <a:off x="7523018" y="3906982"/>
                <a:ext cx="1108364" cy="609600"/>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BCB7F09-8019-4BF7-896C-78F55ABD014D}"/>
                  </a:ext>
                </a:extLst>
              </p:cNvPr>
              <p:cNvGrpSpPr/>
              <p:nvPr/>
            </p:nvGrpSpPr>
            <p:grpSpPr>
              <a:xfrm>
                <a:off x="7093526" y="4516582"/>
                <a:ext cx="609601" cy="795001"/>
                <a:chOff x="7093526" y="4516582"/>
                <a:chExt cx="609601" cy="795001"/>
              </a:xfrm>
            </p:grpSpPr>
            <p:cxnSp>
              <p:nvCxnSpPr>
                <p:cNvPr id="7" name="Straight Connector 6">
                  <a:extLst>
                    <a:ext uri="{FF2B5EF4-FFF2-40B4-BE49-F238E27FC236}">
                      <a16:creationId xmlns:a16="http://schemas.microsoft.com/office/drawing/2014/main" id="{87D42156-BDD9-43C0-B683-37E17998D875}"/>
                    </a:ext>
                  </a:extLst>
                </p:cNvPr>
                <p:cNvCxnSpPr/>
                <p:nvPr/>
              </p:nvCxnSpPr>
              <p:spPr>
                <a:xfrm flipH="1">
                  <a:off x="7342908" y="4516582"/>
                  <a:ext cx="360219" cy="79500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E562B88-620B-4B0B-BCDA-C7222C2BBA19}"/>
                    </a:ext>
                  </a:extLst>
                </p:cNvPr>
                <p:cNvCxnSpPr>
                  <a:cxnSpLocks/>
                </p:cNvCxnSpPr>
                <p:nvPr/>
              </p:nvCxnSpPr>
              <p:spPr>
                <a:xfrm flipH="1">
                  <a:off x="7093526" y="5289166"/>
                  <a:ext cx="491836"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A050B270-1DBE-47ED-9222-00015FA4A3FC}"/>
                  </a:ext>
                </a:extLst>
              </p:cNvPr>
              <p:cNvGrpSpPr/>
              <p:nvPr/>
            </p:nvGrpSpPr>
            <p:grpSpPr>
              <a:xfrm flipH="1">
                <a:off x="8506691" y="4516582"/>
                <a:ext cx="609601" cy="795001"/>
                <a:chOff x="7093526" y="4516582"/>
                <a:chExt cx="609601" cy="795001"/>
              </a:xfrm>
            </p:grpSpPr>
            <p:cxnSp>
              <p:nvCxnSpPr>
                <p:cNvPr id="12" name="Straight Connector 11">
                  <a:extLst>
                    <a:ext uri="{FF2B5EF4-FFF2-40B4-BE49-F238E27FC236}">
                      <a16:creationId xmlns:a16="http://schemas.microsoft.com/office/drawing/2014/main" id="{8A87474B-2EDB-4EB7-B07C-2DD4A10373B7}"/>
                    </a:ext>
                  </a:extLst>
                </p:cNvPr>
                <p:cNvCxnSpPr/>
                <p:nvPr/>
              </p:nvCxnSpPr>
              <p:spPr>
                <a:xfrm flipH="1">
                  <a:off x="7342908" y="4516582"/>
                  <a:ext cx="360219" cy="79500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FD5AE4A-3124-4D71-A4FA-653DD65E944D}"/>
                    </a:ext>
                  </a:extLst>
                </p:cNvPr>
                <p:cNvCxnSpPr>
                  <a:cxnSpLocks/>
                </p:cNvCxnSpPr>
                <p:nvPr/>
              </p:nvCxnSpPr>
              <p:spPr>
                <a:xfrm flipH="1">
                  <a:off x="7093526" y="5289166"/>
                  <a:ext cx="491836"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46BA94B3-46CE-4BCB-B928-55D03DB38920}"/>
                  </a:ext>
                </a:extLst>
              </p:cNvPr>
              <p:cNvGrpSpPr/>
              <p:nvPr/>
            </p:nvGrpSpPr>
            <p:grpSpPr>
              <a:xfrm>
                <a:off x="9116292" y="3470562"/>
                <a:ext cx="1413163" cy="484908"/>
                <a:chOff x="9116292" y="3713018"/>
                <a:chExt cx="1413163" cy="484908"/>
              </a:xfrm>
            </p:grpSpPr>
            <p:sp>
              <p:nvSpPr>
                <p:cNvPr id="14" name="Trapezoid 13">
                  <a:extLst>
                    <a:ext uri="{FF2B5EF4-FFF2-40B4-BE49-F238E27FC236}">
                      <a16:creationId xmlns:a16="http://schemas.microsoft.com/office/drawing/2014/main" id="{475DE0FF-EAD5-4E9C-8328-9056DB69DDBC}"/>
                    </a:ext>
                  </a:extLst>
                </p:cNvPr>
                <p:cNvSpPr/>
                <p:nvPr/>
              </p:nvSpPr>
              <p:spPr>
                <a:xfrm>
                  <a:off x="9753599" y="3713018"/>
                  <a:ext cx="152400" cy="193963"/>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BB610EC-7866-4C2F-94ED-AD1BE1DB4F63}"/>
                    </a:ext>
                  </a:extLst>
                </p:cNvPr>
                <p:cNvCxnSpPr/>
                <p:nvPr/>
              </p:nvCxnSpPr>
              <p:spPr>
                <a:xfrm>
                  <a:off x="9116292" y="3906982"/>
                  <a:ext cx="141316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7" name="Rectangle: Rounded Corners 16">
                  <a:extLst>
                    <a:ext uri="{FF2B5EF4-FFF2-40B4-BE49-F238E27FC236}">
                      <a16:creationId xmlns:a16="http://schemas.microsoft.com/office/drawing/2014/main" id="{1D948AC2-65B5-458D-AEB8-806A40EA891B}"/>
                    </a:ext>
                  </a:extLst>
                </p:cNvPr>
                <p:cNvSpPr/>
                <p:nvPr/>
              </p:nvSpPr>
              <p:spPr>
                <a:xfrm>
                  <a:off x="9698179" y="3948546"/>
                  <a:ext cx="263237" cy="249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0" name="Straight Connector 19">
                <a:extLst>
                  <a:ext uri="{FF2B5EF4-FFF2-40B4-BE49-F238E27FC236}">
                    <a16:creationId xmlns:a16="http://schemas.microsoft.com/office/drawing/2014/main" id="{453DF19D-91B0-4823-AE38-285DDA370EAD}"/>
                  </a:ext>
                </a:extLst>
              </p:cNvPr>
              <p:cNvCxnSpPr>
                <a:cxnSpLocks/>
              </p:cNvCxnSpPr>
              <p:nvPr/>
            </p:nvCxnSpPr>
            <p:spPr>
              <a:xfrm>
                <a:off x="5971309" y="3830780"/>
                <a:ext cx="422563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933CFB46-64AF-4750-902F-A74E20A0BE57}"/>
                  </a:ext>
                </a:extLst>
              </p:cNvPr>
              <p:cNvGrpSpPr/>
              <p:nvPr/>
            </p:nvGrpSpPr>
            <p:grpSpPr>
              <a:xfrm>
                <a:off x="7339445" y="3456710"/>
                <a:ext cx="1413163" cy="484908"/>
                <a:chOff x="9116292" y="3713018"/>
                <a:chExt cx="1413163" cy="484908"/>
              </a:xfrm>
            </p:grpSpPr>
            <p:sp>
              <p:nvSpPr>
                <p:cNvPr id="23" name="Trapezoid 22">
                  <a:extLst>
                    <a:ext uri="{FF2B5EF4-FFF2-40B4-BE49-F238E27FC236}">
                      <a16:creationId xmlns:a16="http://schemas.microsoft.com/office/drawing/2014/main" id="{FE3DDCD0-D3F8-4025-AB66-C02E6632F252}"/>
                    </a:ext>
                  </a:extLst>
                </p:cNvPr>
                <p:cNvSpPr/>
                <p:nvPr/>
              </p:nvSpPr>
              <p:spPr>
                <a:xfrm>
                  <a:off x="9753599" y="3713018"/>
                  <a:ext cx="152400" cy="193963"/>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A0240A3D-60F6-4B40-AA11-6452284341A6}"/>
                    </a:ext>
                  </a:extLst>
                </p:cNvPr>
                <p:cNvCxnSpPr/>
                <p:nvPr/>
              </p:nvCxnSpPr>
              <p:spPr>
                <a:xfrm>
                  <a:off x="9116292" y="3906982"/>
                  <a:ext cx="141316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25" name="Rectangle: Rounded Corners 24">
                  <a:extLst>
                    <a:ext uri="{FF2B5EF4-FFF2-40B4-BE49-F238E27FC236}">
                      <a16:creationId xmlns:a16="http://schemas.microsoft.com/office/drawing/2014/main" id="{DD611D60-4530-49CC-95F9-23D1D36F8005}"/>
                    </a:ext>
                  </a:extLst>
                </p:cNvPr>
                <p:cNvSpPr/>
                <p:nvPr/>
              </p:nvSpPr>
              <p:spPr>
                <a:xfrm>
                  <a:off x="9698179" y="3948546"/>
                  <a:ext cx="263237" cy="249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cxnSp>
          <p:nvCxnSpPr>
            <p:cNvPr id="32" name="Straight Connector 31">
              <a:extLst>
                <a:ext uri="{FF2B5EF4-FFF2-40B4-BE49-F238E27FC236}">
                  <a16:creationId xmlns:a16="http://schemas.microsoft.com/office/drawing/2014/main" id="{E381E648-6920-42FB-A70C-FDD618F516DC}"/>
                </a:ext>
              </a:extLst>
            </p:cNvPr>
            <p:cNvCxnSpPr>
              <a:cxnSpLocks/>
            </p:cNvCxnSpPr>
            <p:nvPr/>
          </p:nvCxnSpPr>
          <p:spPr>
            <a:xfrm>
              <a:off x="5666513" y="4776551"/>
              <a:ext cx="4973778" cy="2241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ACCA50C-FE82-4CAD-8E3C-F5081BCA2B0A}"/>
                </a:ext>
              </a:extLst>
            </p:cNvPr>
            <p:cNvCxnSpPr>
              <a:cxnSpLocks/>
            </p:cNvCxnSpPr>
            <p:nvPr/>
          </p:nvCxnSpPr>
          <p:spPr>
            <a:xfrm>
              <a:off x="7329055" y="4558145"/>
              <a:ext cx="0" cy="34636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5703F4C-0101-40E8-992E-9057086E72BA}"/>
                </a:ext>
              </a:extLst>
            </p:cNvPr>
            <p:cNvCxnSpPr>
              <a:cxnSpLocks/>
            </p:cNvCxnSpPr>
            <p:nvPr/>
          </p:nvCxnSpPr>
          <p:spPr>
            <a:xfrm>
              <a:off x="9116288" y="4558142"/>
              <a:ext cx="0" cy="34636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8" name="TextBox 37">
            <a:extLst>
              <a:ext uri="{FF2B5EF4-FFF2-40B4-BE49-F238E27FC236}">
                <a16:creationId xmlns:a16="http://schemas.microsoft.com/office/drawing/2014/main" id="{297F7DCC-CC89-4CE0-B24D-D07E050675A9}"/>
              </a:ext>
            </a:extLst>
          </p:cNvPr>
          <p:cNvSpPr txBox="1"/>
          <p:nvPr/>
        </p:nvSpPr>
        <p:spPr>
          <a:xfrm>
            <a:off x="5666513" y="5044018"/>
            <a:ext cx="4849091" cy="646331"/>
          </a:xfrm>
          <a:prstGeom prst="rect">
            <a:avLst/>
          </a:prstGeom>
          <a:noFill/>
        </p:spPr>
        <p:txBody>
          <a:bodyPr wrap="square" rtlCol="0">
            <a:spAutoFit/>
          </a:bodyPr>
          <a:lstStyle/>
          <a:p>
            <a:pPr algn="ctr"/>
            <a:r>
              <a:rPr lang="en-US" dirty="0"/>
              <a:t>Light weight reaction plate attached to the legs of the drone.</a:t>
            </a:r>
          </a:p>
        </p:txBody>
      </p:sp>
      <p:sp>
        <p:nvSpPr>
          <p:cNvPr id="39" name="TextBox 38">
            <a:extLst>
              <a:ext uri="{FF2B5EF4-FFF2-40B4-BE49-F238E27FC236}">
                <a16:creationId xmlns:a16="http://schemas.microsoft.com/office/drawing/2014/main" id="{D7DCE612-307C-4639-846E-50A2F7945BB2}"/>
              </a:ext>
            </a:extLst>
          </p:cNvPr>
          <p:cNvSpPr txBox="1"/>
          <p:nvPr/>
        </p:nvSpPr>
        <p:spPr>
          <a:xfrm>
            <a:off x="955964" y="5105573"/>
            <a:ext cx="4336467" cy="523220"/>
          </a:xfrm>
          <a:prstGeom prst="rect">
            <a:avLst/>
          </a:prstGeom>
          <a:noFill/>
        </p:spPr>
        <p:txBody>
          <a:bodyPr wrap="square" rtlCol="0">
            <a:spAutoFit/>
          </a:bodyPr>
          <a:lstStyle/>
          <a:p>
            <a:r>
              <a:rPr lang="en-US" sz="2800" b="1" dirty="0"/>
              <a:t>Will the drone fly?</a:t>
            </a:r>
          </a:p>
        </p:txBody>
      </p:sp>
      <p:sp>
        <p:nvSpPr>
          <p:cNvPr id="41" name="Slide Number Placeholder 40">
            <a:extLst>
              <a:ext uri="{FF2B5EF4-FFF2-40B4-BE49-F238E27FC236}">
                <a16:creationId xmlns:a16="http://schemas.microsoft.com/office/drawing/2014/main" id="{FC7A1AB4-5AA8-4077-BD42-383B10520DEA}"/>
              </a:ext>
            </a:extLst>
          </p:cNvPr>
          <p:cNvSpPr>
            <a:spLocks noGrp="1"/>
          </p:cNvSpPr>
          <p:nvPr>
            <p:ph type="sldNum" sz="quarter" idx="12"/>
          </p:nvPr>
        </p:nvSpPr>
        <p:spPr/>
        <p:txBody>
          <a:bodyPr/>
          <a:lstStyle/>
          <a:p>
            <a:fld id="{D0A0DD62-78EA-4986-BD32-80090DCF05D4}" type="slidenum">
              <a:rPr lang="en-US" smtClean="0"/>
              <a:t>13</a:t>
            </a:fld>
            <a:endParaRPr lang="en-US"/>
          </a:p>
        </p:txBody>
      </p:sp>
    </p:spTree>
    <p:extLst>
      <p:ext uri="{BB962C8B-B14F-4D97-AF65-F5344CB8AC3E}">
        <p14:creationId xmlns:p14="http://schemas.microsoft.com/office/powerpoint/2010/main" val="364585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1C3E3BC-F29A-4607-B4BD-A57E3948138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313712" y="1074056"/>
            <a:ext cx="5167085" cy="3875314"/>
          </a:xfrm>
          <a:prstGeom prst="rect">
            <a:avLst/>
          </a:prstGeom>
        </p:spPr>
      </p:pic>
      <p:pic>
        <p:nvPicPr>
          <p:cNvPr id="5" name="Picture 4">
            <a:extLst>
              <a:ext uri="{FF2B5EF4-FFF2-40B4-BE49-F238E27FC236}">
                <a16:creationId xmlns:a16="http://schemas.microsoft.com/office/drawing/2014/main" id="{39E98856-5381-4E27-B738-31B7C61D220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11203" y="1074056"/>
            <a:ext cx="5167084" cy="3875313"/>
          </a:xfrm>
          <a:prstGeom prst="rect">
            <a:avLst/>
          </a:prstGeom>
        </p:spPr>
      </p:pic>
      <p:sp>
        <p:nvSpPr>
          <p:cNvPr id="6" name="TextBox 5">
            <a:extLst>
              <a:ext uri="{FF2B5EF4-FFF2-40B4-BE49-F238E27FC236}">
                <a16:creationId xmlns:a16="http://schemas.microsoft.com/office/drawing/2014/main" id="{0536141F-14E4-4425-853A-A85D128294B0}"/>
              </a:ext>
            </a:extLst>
          </p:cNvPr>
          <p:cNvSpPr txBox="1"/>
          <p:nvPr/>
        </p:nvSpPr>
        <p:spPr>
          <a:xfrm>
            <a:off x="1939636" y="249382"/>
            <a:ext cx="7675419" cy="584775"/>
          </a:xfrm>
          <a:prstGeom prst="rect">
            <a:avLst/>
          </a:prstGeom>
          <a:noFill/>
        </p:spPr>
        <p:txBody>
          <a:bodyPr wrap="square" rtlCol="0">
            <a:spAutoFit/>
          </a:bodyPr>
          <a:lstStyle/>
          <a:p>
            <a:pPr algn="ctr"/>
            <a:r>
              <a:rPr lang="en-US" sz="3200" b="1" dirty="0"/>
              <a:t>The Experimental Set-up</a:t>
            </a:r>
          </a:p>
        </p:txBody>
      </p:sp>
      <p:sp>
        <p:nvSpPr>
          <p:cNvPr id="7" name="TextBox 6">
            <a:extLst>
              <a:ext uri="{FF2B5EF4-FFF2-40B4-BE49-F238E27FC236}">
                <a16:creationId xmlns:a16="http://schemas.microsoft.com/office/drawing/2014/main" id="{533B9D4E-482A-4D11-AB2C-49336542FF7C}"/>
              </a:ext>
            </a:extLst>
          </p:cNvPr>
          <p:cNvSpPr txBox="1"/>
          <p:nvPr/>
        </p:nvSpPr>
        <p:spPr>
          <a:xfrm>
            <a:off x="711203" y="5264727"/>
            <a:ext cx="10538688" cy="923330"/>
          </a:xfrm>
          <a:prstGeom prst="rect">
            <a:avLst/>
          </a:prstGeom>
          <a:noFill/>
        </p:spPr>
        <p:txBody>
          <a:bodyPr wrap="square" rtlCol="0">
            <a:spAutoFit/>
          </a:bodyPr>
          <a:lstStyle/>
          <a:p>
            <a:r>
              <a:rPr lang="en-US" dirty="0"/>
              <a:t>A light weight frame made out of corrugated cardboard.  The cut outs are covered by even lighter poster board.  An initial test was conduced to determine how much weight the drone could lift and the reaction plate was made much lighter.</a:t>
            </a:r>
          </a:p>
        </p:txBody>
      </p:sp>
      <p:sp>
        <p:nvSpPr>
          <p:cNvPr id="8" name="Slide Number Placeholder 7">
            <a:extLst>
              <a:ext uri="{FF2B5EF4-FFF2-40B4-BE49-F238E27FC236}">
                <a16:creationId xmlns:a16="http://schemas.microsoft.com/office/drawing/2014/main" id="{E5249512-D5A4-43CA-839C-F49691043A31}"/>
              </a:ext>
            </a:extLst>
          </p:cNvPr>
          <p:cNvSpPr>
            <a:spLocks noGrp="1"/>
          </p:cNvSpPr>
          <p:nvPr>
            <p:ph type="sldNum" sz="quarter" idx="12"/>
          </p:nvPr>
        </p:nvSpPr>
        <p:spPr/>
        <p:txBody>
          <a:bodyPr/>
          <a:lstStyle/>
          <a:p>
            <a:fld id="{D0A0DD62-78EA-4986-BD32-80090DCF05D4}" type="slidenum">
              <a:rPr lang="en-US" smtClean="0"/>
              <a:t>14</a:t>
            </a:fld>
            <a:endParaRPr lang="en-US"/>
          </a:p>
        </p:txBody>
      </p:sp>
    </p:spTree>
    <p:extLst>
      <p:ext uri="{BB962C8B-B14F-4D97-AF65-F5344CB8AC3E}">
        <p14:creationId xmlns:p14="http://schemas.microsoft.com/office/powerpoint/2010/main" val="245130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6153F08-37C5-4B91-AEFC-2CCAC01006EE}"/>
              </a:ext>
            </a:extLst>
          </p:cNvPr>
          <p:cNvSpPr txBox="1"/>
          <p:nvPr/>
        </p:nvSpPr>
        <p:spPr>
          <a:xfrm>
            <a:off x="841829" y="856343"/>
            <a:ext cx="6066971" cy="1569660"/>
          </a:xfrm>
          <a:prstGeom prst="rect">
            <a:avLst/>
          </a:prstGeom>
          <a:noFill/>
        </p:spPr>
        <p:txBody>
          <a:bodyPr wrap="square" rtlCol="0">
            <a:spAutoFit/>
          </a:bodyPr>
          <a:lstStyle/>
          <a:p>
            <a:r>
              <a:rPr lang="en-US" sz="2400" dirty="0"/>
              <a:t>From experiments it was determined that the test drone (picture at right) was capable of lifting its own mass (160 g) plus an additional 80 grams of payload.</a:t>
            </a:r>
          </a:p>
        </p:txBody>
      </p:sp>
      <p:sp>
        <p:nvSpPr>
          <p:cNvPr id="3" name="TextBox 2">
            <a:extLst>
              <a:ext uri="{FF2B5EF4-FFF2-40B4-BE49-F238E27FC236}">
                <a16:creationId xmlns:a16="http://schemas.microsoft.com/office/drawing/2014/main" id="{9752B736-122E-4B14-BD24-2ABDE9954954}"/>
              </a:ext>
            </a:extLst>
          </p:cNvPr>
          <p:cNvSpPr txBox="1"/>
          <p:nvPr/>
        </p:nvSpPr>
        <p:spPr>
          <a:xfrm>
            <a:off x="841828" y="2714116"/>
            <a:ext cx="6371772" cy="461665"/>
          </a:xfrm>
          <a:prstGeom prst="rect">
            <a:avLst/>
          </a:prstGeom>
          <a:noFill/>
        </p:spPr>
        <p:txBody>
          <a:bodyPr wrap="square" rtlCol="0">
            <a:spAutoFit/>
          </a:bodyPr>
          <a:lstStyle/>
          <a:p>
            <a:r>
              <a:rPr lang="en-US" sz="2400" dirty="0"/>
              <a:t>System Weight</a:t>
            </a:r>
            <a:r>
              <a:rPr lang="en-US" sz="2400" baseline="-25000" dirty="0"/>
              <a:t>Drone</a:t>
            </a:r>
            <a:r>
              <a:rPr lang="en-US" sz="2400" dirty="0"/>
              <a:t>   =   240 g   =   0.24 kg</a:t>
            </a:r>
          </a:p>
        </p:txBody>
      </p:sp>
      <p:sp>
        <p:nvSpPr>
          <p:cNvPr id="4" name="TextBox 3">
            <a:extLst>
              <a:ext uri="{FF2B5EF4-FFF2-40B4-BE49-F238E27FC236}">
                <a16:creationId xmlns:a16="http://schemas.microsoft.com/office/drawing/2014/main" id="{12BD7642-95EE-4CEC-99CD-A8CB55BDFC12}"/>
              </a:ext>
            </a:extLst>
          </p:cNvPr>
          <p:cNvSpPr txBox="1"/>
          <p:nvPr/>
        </p:nvSpPr>
        <p:spPr>
          <a:xfrm>
            <a:off x="841828" y="3601000"/>
            <a:ext cx="6066971" cy="2677656"/>
          </a:xfrm>
          <a:prstGeom prst="rect">
            <a:avLst/>
          </a:prstGeom>
          <a:noFill/>
        </p:spPr>
        <p:txBody>
          <a:bodyPr wrap="square" rtlCol="0">
            <a:spAutoFit/>
          </a:bodyPr>
          <a:lstStyle/>
          <a:p>
            <a:r>
              <a:rPr lang="en-US" sz="2400" dirty="0"/>
              <a:t>Since this is the maximum mass the drone can lift, we can calculate the maximum force being generated by the 4 propellers:</a:t>
            </a:r>
          </a:p>
          <a:p>
            <a:endParaRPr lang="en-US" sz="2400" dirty="0"/>
          </a:p>
          <a:p>
            <a:r>
              <a:rPr lang="en-US" sz="2400" dirty="0"/>
              <a:t>Force   =   Mass   *   Gravity Accel</a:t>
            </a:r>
          </a:p>
          <a:p>
            <a:r>
              <a:rPr lang="en-US" sz="2400" dirty="0"/>
              <a:t>	=   0.24  kg  *  9.8 m/sec</a:t>
            </a:r>
            <a:r>
              <a:rPr lang="en-US" sz="2400" baseline="30000" dirty="0"/>
              <a:t>2</a:t>
            </a:r>
          </a:p>
          <a:p>
            <a:r>
              <a:rPr lang="en-US" sz="2400" dirty="0"/>
              <a:t>	=   2.4 N</a:t>
            </a:r>
          </a:p>
        </p:txBody>
      </p:sp>
      <p:pic>
        <p:nvPicPr>
          <p:cNvPr id="5" name="Picture 4">
            <a:extLst>
              <a:ext uri="{FF2B5EF4-FFF2-40B4-BE49-F238E27FC236}">
                <a16:creationId xmlns:a16="http://schemas.microsoft.com/office/drawing/2014/main" id="{267FA353-431A-427D-A302-21BCF9815E6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341812" y="2024415"/>
            <a:ext cx="4204225" cy="3153169"/>
          </a:xfrm>
          <a:prstGeom prst="rect">
            <a:avLst/>
          </a:prstGeom>
        </p:spPr>
      </p:pic>
      <p:sp>
        <p:nvSpPr>
          <p:cNvPr id="6" name="Slide Number Placeholder 5">
            <a:extLst>
              <a:ext uri="{FF2B5EF4-FFF2-40B4-BE49-F238E27FC236}">
                <a16:creationId xmlns:a16="http://schemas.microsoft.com/office/drawing/2014/main" id="{14C0987D-0836-4CA3-B8DF-8CC2AAC5397F}"/>
              </a:ext>
            </a:extLst>
          </p:cNvPr>
          <p:cNvSpPr>
            <a:spLocks noGrp="1"/>
          </p:cNvSpPr>
          <p:nvPr>
            <p:ph type="sldNum" sz="quarter" idx="12"/>
          </p:nvPr>
        </p:nvSpPr>
        <p:spPr/>
        <p:txBody>
          <a:bodyPr/>
          <a:lstStyle/>
          <a:p>
            <a:fld id="{D0A0DD62-78EA-4986-BD32-80090DCF05D4}" type="slidenum">
              <a:rPr lang="en-US" smtClean="0"/>
              <a:t>15</a:t>
            </a:fld>
            <a:endParaRPr lang="en-US"/>
          </a:p>
        </p:txBody>
      </p:sp>
    </p:spTree>
    <p:extLst>
      <p:ext uri="{BB962C8B-B14F-4D97-AF65-F5344CB8AC3E}">
        <p14:creationId xmlns:p14="http://schemas.microsoft.com/office/powerpoint/2010/main" val="315435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EB7446-33A7-4EC6-9E71-845ECA21BE70}"/>
              </a:ext>
            </a:extLst>
          </p:cNvPr>
          <p:cNvSpPr txBox="1"/>
          <p:nvPr/>
        </p:nvSpPr>
        <p:spPr>
          <a:xfrm>
            <a:off x="1538514" y="885371"/>
            <a:ext cx="8955315" cy="1938992"/>
          </a:xfrm>
          <a:prstGeom prst="rect">
            <a:avLst/>
          </a:prstGeom>
          <a:noFill/>
        </p:spPr>
        <p:txBody>
          <a:bodyPr wrap="square" rtlCol="0">
            <a:spAutoFit/>
          </a:bodyPr>
          <a:lstStyle/>
          <a:p>
            <a:r>
              <a:rPr lang="en-US" sz="2400" dirty="0"/>
              <a:t>Since we know the maximum lifting force that the drone can produce, we know the change in momentum being caused by the drone propellers:</a:t>
            </a:r>
          </a:p>
          <a:p>
            <a:endParaRPr lang="en-US" sz="2400" dirty="0"/>
          </a:p>
          <a:p>
            <a:r>
              <a:rPr lang="en-US" sz="2400" dirty="0"/>
              <a:t>Change in Momentum  =  Thrust  =  2.4 N</a:t>
            </a:r>
          </a:p>
        </p:txBody>
      </p:sp>
      <p:sp>
        <p:nvSpPr>
          <p:cNvPr id="4" name="TextBox 3">
            <a:extLst>
              <a:ext uri="{FF2B5EF4-FFF2-40B4-BE49-F238E27FC236}">
                <a16:creationId xmlns:a16="http://schemas.microsoft.com/office/drawing/2014/main" id="{D6708DCC-02B9-4EDA-9766-FAF21AADD911}"/>
              </a:ext>
            </a:extLst>
          </p:cNvPr>
          <p:cNvSpPr txBox="1"/>
          <p:nvPr/>
        </p:nvSpPr>
        <p:spPr>
          <a:xfrm>
            <a:off x="1538513" y="3282207"/>
            <a:ext cx="8955315" cy="1200329"/>
          </a:xfrm>
          <a:prstGeom prst="rect">
            <a:avLst/>
          </a:prstGeom>
          <a:noFill/>
        </p:spPr>
        <p:txBody>
          <a:bodyPr wrap="square" rtlCol="0">
            <a:spAutoFit/>
          </a:bodyPr>
          <a:lstStyle/>
          <a:p>
            <a:r>
              <a:rPr lang="en-US" sz="2400" dirty="0"/>
              <a:t>The air being driven down by the propeller will flow down and impart it’s momentum to the reaction plate.  So, if momentum is conserved, a total of 2.4 N of momentum will be imparted downward on the plate.  </a:t>
            </a:r>
          </a:p>
        </p:txBody>
      </p:sp>
      <p:sp>
        <p:nvSpPr>
          <p:cNvPr id="5" name="Slide Number Placeholder 4">
            <a:extLst>
              <a:ext uri="{FF2B5EF4-FFF2-40B4-BE49-F238E27FC236}">
                <a16:creationId xmlns:a16="http://schemas.microsoft.com/office/drawing/2014/main" id="{6F279A85-BA35-4419-A396-9B973CF0CA49}"/>
              </a:ext>
            </a:extLst>
          </p:cNvPr>
          <p:cNvSpPr>
            <a:spLocks noGrp="1"/>
          </p:cNvSpPr>
          <p:nvPr>
            <p:ph type="sldNum" sz="quarter" idx="12"/>
          </p:nvPr>
        </p:nvSpPr>
        <p:spPr/>
        <p:txBody>
          <a:bodyPr/>
          <a:lstStyle/>
          <a:p>
            <a:fld id="{D0A0DD62-78EA-4986-BD32-80090DCF05D4}" type="slidenum">
              <a:rPr lang="en-US" smtClean="0"/>
              <a:t>16</a:t>
            </a:fld>
            <a:endParaRPr lang="en-US"/>
          </a:p>
        </p:txBody>
      </p:sp>
    </p:spTree>
    <p:extLst>
      <p:ext uri="{BB962C8B-B14F-4D97-AF65-F5344CB8AC3E}">
        <p14:creationId xmlns:p14="http://schemas.microsoft.com/office/powerpoint/2010/main" val="4139723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 name="Group 86">
            <a:extLst>
              <a:ext uri="{FF2B5EF4-FFF2-40B4-BE49-F238E27FC236}">
                <a16:creationId xmlns:a16="http://schemas.microsoft.com/office/drawing/2014/main" id="{4372556E-5514-472B-8075-E1C0AF8B98D8}"/>
              </a:ext>
            </a:extLst>
          </p:cNvPr>
          <p:cNvGrpSpPr/>
          <p:nvPr/>
        </p:nvGrpSpPr>
        <p:grpSpPr>
          <a:xfrm>
            <a:off x="2713165" y="1752602"/>
            <a:ext cx="4973778" cy="2029689"/>
            <a:chOff x="3609111" y="1752602"/>
            <a:chExt cx="4973778" cy="2029689"/>
          </a:xfrm>
        </p:grpSpPr>
        <p:grpSp>
          <p:nvGrpSpPr>
            <p:cNvPr id="23" name="Group 22">
              <a:extLst>
                <a:ext uri="{FF2B5EF4-FFF2-40B4-BE49-F238E27FC236}">
                  <a16:creationId xmlns:a16="http://schemas.microsoft.com/office/drawing/2014/main" id="{A8A748E2-B7FB-4688-8FCE-F7F7B0A7A380}"/>
                </a:ext>
              </a:extLst>
            </p:cNvPr>
            <p:cNvGrpSpPr/>
            <p:nvPr/>
          </p:nvGrpSpPr>
          <p:grpSpPr>
            <a:xfrm>
              <a:off x="3609111" y="1752602"/>
              <a:ext cx="4973778" cy="2029689"/>
              <a:chOff x="5666513" y="2874820"/>
              <a:chExt cx="4973778" cy="2029689"/>
            </a:xfrm>
          </p:grpSpPr>
          <p:grpSp>
            <p:nvGrpSpPr>
              <p:cNvPr id="24" name="Group 23">
                <a:extLst>
                  <a:ext uri="{FF2B5EF4-FFF2-40B4-BE49-F238E27FC236}">
                    <a16:creationId xmlns:a16="http://schemas.microsoft.com/office/drawing/2014/main" id="{178969C2-B988-461B-89AF-A8AFF18379A6}"/>
                  </a:ext>
                </a:extLst>
              </p:cNvPr>
              <p:cNvGrpSpPr/>
              <p:nvPr/>
            </p:nvGrpSpPr>
            <p:grpSpPr>
              <a:xfrm>
                <a:off x="5666513" y="2874820"/>
                <a:ext cx="4973778" cy="1854873"/>
                <a:chOff x="5555677" y="3456710"/>
                <a:chExt cx="4973778" cy="1854873"/>
              </a:xfrm>
            </p:grpSpPr>
            <p:grpSp>
              <p:nvGrpSpPr>
                <p:cNvPr id="28" name="Group 27">
                  <a:extLst>
                    <a:ext uri="{FF2B5EF4-FFF2-40B4-BE49-F238E27FC236}">
                      <a16:creationId xmlns:a16="http://schemas.microsoft.com/office/drawing/2014/main" id="{A5551B4B-0136-4AB2-9578-8A38DD904750}"/>
                    </a:ext>
                  </a:extLst>
                </p:cNvPr>
                <p:cNvGrpSpPr/>
                <p:nvPr/>
              </p:nvGrpSpPr>
              <p:grpSpPr>
                <a:xfrm>
                  <a:off x="5555677" y="3470558"/>
                  <a:ext cx="1413163" cy="484908"/>
                  <a:chOff x="9116292" y="3713018"/>
                  <a:chExt cx="1413163" cy="484908"/>
                </a:xfrm>
              </p:grpSpPr>
              <p:sp>
                <p:nvSpPr>
                  <p:cNvPr id="45" name="Trapezoid 44">
                    <a:extLst>
                      <a:ext uri="{FF2B5EF4-FFF2-40B4-BE49-F238E27FC236}">
                        <a16:creationId xmlns:a16="http://schemas.microsoft.com/office/drawing/2014/main" id="{83E258AD-E24C-443F-BD36-B7B1E3F502A7}"/>
                      </a:ext>
                    </a:extLst>
                  </p:cNvPr>
                  <p:cNvSpPr/>
                  <p:nvPr/>
                </p:nvSpPr>
                <p:spPr>
                  <a:xfrm>
                    <a:off x="9753599" y="3713018"/>
                    <a:ext cx="152400" cy="193963"/>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Connector 45">
                    <a:extLst>
                      <a:ext uri="{FF2B5EF4-FFF2-40B4-BE49-F238E27FC236}">
                        <a16:creationId xmlns:a16="http://schemas.microsoft.com/office/drawing/2014/main" id="{DC3469E8-F827-4D1F-96D9-28E21281B4D3}"/>
                      </a:ext>
                    </a:extLst>
                  </p:cNvPr>
                  <p:cNvCxnSpPr/>
                  <p:nvPr/>
                </p:nvCxnSpPr>
                <p:spPr>
                  <a:xfrm>
                    <a:off x="9116292" y="3906982"/>
                    <a:ext cx="141316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7" name="Rectangle: Rounded Corners 46">
                    <a:extLst>
                      <a:ext uri="{FF2B5EF4-FFF2-40B4-BE49-F238E27FC236}">
                        <a16:creationId xmlns:a16="http://schemas.microsoft.com/office/drawing/2014/main" id="{B30F1FB1-D390-4A1C-BAEF-13C6DF5F1738}"/>
                      </a:ext>
                    </a:extLst>
                  </p:cNvPr>
                  <p:cNvSpPr/>
                  <p:nvPr/>
                </p:nvSpPr>
                <p:spPr>
                  <a:xfrm>
                    <a:off x="9698179" y="3948546"/>
                    <a:ext cx="263237" cy="249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Rounded Corners 28">
                  <a:extLst>
                    <a:ext uri="{FF2B5EF4-FFF2-40B4-BE49-F238E27FC236}">
                      <a16:creationId xmlns:a16="http://schemas.microsoft.com/office/drawing/2014/main" id="{3EDDDE31-94DE-41C8-960B-8AA9A1C1F4FE}"/>
                    </a:ext>
                  </a:extLst>
                </p:cNvPr>
                <p:cNvSpPr/>
                <p:nvPr/>
              </p:nvSpPr>
              <p:spPr>
                <a:xfrm>
                  <a:off x="7523018" y="3906982"/>
                  <a:ext cx="1108364" cy="609600"/>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54A7EA42-0E85-4BA8-B368-9825F8C9859A}"/>
                    </a:ext>
                  </a:extLst>
                </p:cNvPr>
                <p:cNvGrpSpPr/>
                <p:nvPr/>
              </p:nvGrpSpPr>
              <p:grpSpPr>
                <a:xfrm>
                  <a:off x="7093526" y="4516582"/>
                  <a:ext cx="609601" cy="795001"/>
                  <a:chOff x="7093526" y="4516582"/>
                  <a:chExt cx="609601" cy="795001"/>
                </a:xfrm>
              </p:grpSpPr>
              <p:cxnSp>
                <p:nvCxnSpPr>
                  <p:cNvPr id="43" name="Straight Connector 42">
                    <a:extLst>
                      <a:ext uri="{FF2B5EF4-FFF2-40B4-BE49-F238E27FC236}">
                        <a16:creationId xmlns:a16="http://schemas.microsoft.com/office/drawing/2014/main" id="{B216C88F-6B4E-4EDB-9110-73DC2E7EB69E}"/>
                      </a:ext>
                    </a:extLst>
                  </p:cNvPr>
                  <p:cNvCxnSpPr/>
                  <p:nvPr/>
                </p:nvCxnSpPr>
                <p:spPr>
                  <a:xfrm flipH="1">
                    <a:off x="7342908" y="4516582"/>
                    <a:ext cx="360219" cy="79500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7D80EA1-A517-46C0-8F82-69E1B25BD742}"/>
                      </a:ext>
                    </a:extLst>
                  </p:cNvPr>
                  <p:cNvCxnSpPr>
                    <a:cxnSpLocks/>
                  </p:cNvCxnSpPr>
                  <p:nvPr/>
                </p:nvCxnSpPr>
                <p:spPr>
                  <a:xfrm flipH="1">
                    <a:off x="7093526" y="5289166"/>
                    <a:ext cx="491836"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1" name="Group 30">
                  <a:extLst>
                    <a:ext uri="{FF2B5EF4-FFF2-40B4-BE49-F238E27FC236}">
                      <a16:creationId xmlns:a16="http://schemas.microsoft.com/office/drawing/2014/main" id="{45B91976-A2F2-4BEB-B563-FDD9A623A477}"/>
                    </a:ext>
                  </a:extLst>
                </p:cNvPr>
                <p:cNvGrpSpPr/>
                <p:nvPr/>
              </p:nvGrpSpPr>
              <p:grpSpPr>
                <a:xfrm flipH="1">
                  <a:off x="8506691" y="4516582"/>
                  <a:ext cx="609601" cy="795001"/>
                  <a:chOff x="7093526" y="4516582"/>
                  <a:chExt cx="609601" cy="795001"/>
                </a:xfrm>
              </p:grpSpPr>
              <p:cxnSp>
                <p:nvCxnSpPr>
                  <p:cNvPr id="41" name="Straight Connector 40">
                    <a:extLst>
                      <a:ext uri="{FF2B5EF4-FFF2-40B4-BE49-F238E27FC236}">
                        <a16:creationId xmlns:a16="http://schemas.microsoft.com/office/drawing/2014/main" id="{337FB321-1F26-411C-BB92-52EE7A523B58}"/>
                      </a:ext>
                    </a:extLst>
                  </p:cNvPr>
                  <p:cNvCxnSpPr/>
                  <p:nvPr/>
                </p:nvCxnSpPr>
                <p:spPr>
                  <a:xfrm flipH="1">
                    <a:off x="7342908" y="4516582"/>
                    <a:ext cx="360219" cy="79500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BC73FA7-F312-410B-B1B2-59E243C07AFA}"/>
                      </a:ext>
                    </a:extLst>
                  </p:cNvPr>
                  <p:cNvCxnSpPr>
                    <a:cxnSpLocks/>
                  </p:cNvCxnSpPr>
                  <p:nvPr/>
                </p:nvCxnSpPr>
                <p:spPr>
                  <a:xfrm flipH="1">
                    <a:off x="7093526" y="5289166"/>
                    <a:ext cx="491836"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 name="Group 31">
                  <a:extLst>
                    <a:ext uri="{FF2B5EF4-FFF2-40B4-BE49-F238E27FC236}">
                      <a16:creationId xmlns:a16="http://schemas.microsoft.com/office/drawing/2014/main" id="{C3D97FBA-546A-46D9-AA10-532657871684}"/>
                    </a:ext>
                  </a:extLst>
                </p:cNvPr>
                <p:cNvGrpSpPr/>
                <p:nvPr/>
              </p:nvGrpSpPr>
              <p:grpSpPr>
                <a:xfrm>
                  <a:off x="9116292" y="3470562"/>
                  <a:ext cx="1413163" cy="484908"/>
                  <a:chOff x="9116292" y="3713018"/>
                  <a:chExt cx="1413163" cy="484908"/>
                </a:xfrm>
              </p:grpSpPr>
              <p:sp>
                <p:nvSpPr>
                  <p:cNvPr id="38" name="Trapezoid 37">
                    <a:extLst>
                      <a:ext uri="{FF2B5EF4-FFF2-40B4-BE49-F238E27FC236}">
                        <a16:creationId xmlns:a16="http://schemas.microsoft.com/office/drawing/2014/main" id="{39D2E675-3351-4F66-8933-117107090E98}"/>
                      </a:ext>
                    </a:extLst>
                  </p:cNvPr>
                  <p:cNvSpPr/>
                  <p:nvPr/>
                </p:nvSpPr>
                <p:spPr>
                  <a:xfrm>
                    <a:off x="9753599" y="3713018"/>
                    <a:ext cx="152400" cy="193963"/>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a:extLst>
                      <a:ext uri="{FF2B5EF4-FFF2-40B4-BE49-F238E27FC236}">
                        <a16:creationId xmlns:a16="http://schemas.microsoft.com/office/drawing/2014/main" id="{934F0E6A-31D9-4E28-B098-2B6B3FA93FE6}"/>
                      </a:ext>
                    </a:extLst>
                  </p:cNvPr>
                  <p:cNvCxnSpPr/>
                  <p:nvPr/>
                </p:nvCxnSpPr>
                <p:spPr>
                  <a:xfrm>
                    <a:off x="9116292" y="3906982"/>
                    <a:ext cx="141316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DDA6BC13-3A7E-413D-9608-B744D03C7400}"/>
                      </a:ext>
                    </a:extLst>
                  </p:cNvPr>
                  <p:cNvSpPr/>
                  <p:nvPr/>
                </p:nvSpPr>
                <p:spPr>
                  <a:xfrm>
                    <a:off x="9698179" y="3948546"/>
                    <a:ext cx="263237" cy="249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3" name="Straight Connector 32">
                  <a:extLst>
                    <a:ext uri="{FF2B5EF4-FFF2-40B4-BE49-F238E27FC236}">
                      <a16:creationId xmlns:a16="http://schemas.microsoft.com/office/drawing/2014/main" id="{BF1736C7-8A9F-4D5B-A9BA-6D5AAD138A69}"/>
                    </a:ext>
                  </a:extLst>
                </p:cNvPr>
                <p:cNvCxnSpPr>
                  <a:cxnSpLocks/>
                </p:cNvCxnSpPr>
                <p:nvPr/>
              </p:nvCxnSpPr>
              <p:spPr>
                <a:xfrm>
                  <a:off x="5971309" y="3830780"/>
                  <a:ext cx="422563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a16="http://schemas.microsoft.com/office/drawing/2014/main" id="{F4FF79ED-BFF2-4997-B74D-6F37DA559FD8}"/>
                    </a:ext>
                  </a:extLst>
                </p:cNvPr>
                <p:cNvGrpSpPr/>
                <p:nvPr/>
              </p:nvGrpSpPr>
              <p:grpSpPr>
                <a:xfrm>
                  <a:off x="7339445" y="3456710"/>
                  <a:ext cx="1413163" cy="484908"/>
                  <a:chOff x="9116292" y="3713018"/>
                  <a:chExt cx="1413163" cy="484908"/>
                </a:xfrm>
              </p:grpSpPr>
              <p:sp>
                <p:nvSpPr>
                  <p:cNvPr id="35" name="Trapezoid 34">
                    <a:extLst>
                      <a:ext uri="{FF2B5EF4-FFF2-40B4-BE49-F238E27FC236}">
                        <a16:creationId xmlns:a16="http://schemas.microsoft.com/office/drawing/2014/main" id="{2184075D-0674-47C5-B2FA-9E5D66A7F9C6}"/>
                      </a:ext>
                    </a:extLst>
                  </p:cNvPr>
                  <p:cNvSpPr/>
                  <p:nvPr/>
                </p:nvSpPr>
                <p:spPr>
                  <a:xfrm>
                    <a:off x="9753599" y="3713018"/>
                    <a:ext cx="152400" cy="193963"/>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A9412A7F-46F7-490B-A459-77F944F7E850}"/>
                      </a:ext>
                    </a:extLst>
                  </p:cNvPr>
                  <p:cNvCxnSpPr/>
                  <p:nvPr/>
                </p:nvCxnSpPr>
                <p:spPr>
                  <a:xfrm>
                    <a:off x="9116292" y="3906982"/>
                    <a:ext cx="141316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37" name="Rectangle: Rounded Corners 36">
                    <a:extLst>
                      <a:ext uri="{FF2B5EF4-FFF2-40B4-BE49-F238E27FC236}">
                        <a16:creationId xmlns:a16="http://schemas.microsoft.com/office/drawing/2014/main" id="{5B61AF68-C125-4DC8-96EB-D4F5E32045EB}"/>
                      </a:ext>
                    </a:extLst>
                  </p:cNvPr>
                  <p:cNvSpPr/>
                  <p:nvPr/>
                </p:nvSpPr>
                <p:spPr>
                  <a:xfrm>
                    <a:off x="9698179" y="3948546"/>
                    <a:ext cx="263237" cy="249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cxnSp>
            <p:nvCxnSpPr>
              <p:cNvPr id="25" name="Straight Connector 24">
                <a:extLst>
                  <a:ext uri="{FF2B5EF4-FFF2-40B4-BE49-F238E27FC236}">
                    <a16:creationId xmlns:a16="http://schemas.microsoft.com/office/drawing/2014/main" id="{390088B6-2E91-4179-8F86-AE01D290E2F3}"/>
                  </a:ext>
                </a:extLst>
              </p:cNvPr>
              <p:cNvCxnSpPr>
                <a:cxnSpLocks/>
              </p:cNvCxnSpPr>
              <p:nvPr/>
            </p:nvCxnSpPr>
            <p:spPr>
              <a:xfrm>
                <a:off x="5666513" y="4776551"/>
                <a:ext cx="4973778" cy="2241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3A34331-454B-4DAD-950B-3FFA8FA5C921}"/>
                  </a:ext>
                </a:extLst>
              </p:cNvPr>
              <p:cNvCxnSpPr>
                <a:cxnSpLocks/>
              </p:cNvCxnSpPr>
              <p:nvPr/>
            </p:nvCxnSpPr>
            <p:spPr>
              <a:xfrm>
                <a:off x="7329055" y="4558145"/>
                <a:ext cx="0" cy="34636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8D2933A-A42D-4835-B3E6-E65D100E49A0}"/>
                  </a:ext>
                </a:extLst>
              </p:cNvPr>
              <p:cNvCxnSpPr>
                <a:cxnSpLocks/>
              </p:cNvCxnSpPr>
              <p:nvPr/>
            </p:nvCxnSpPr>
            <p:spPr>
              <a:xfrm>
                <a:off x="9116288" y="4558142"/>
                <a:ext cx="0" cy="34636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2495C4EC-47BB-4453-A2A3-96523FB1FF3E}"/>
                </a:ext>
              </a:extLst>
            </p:cNvPr>
            <p:cNvGrpSpPr/>
            <p:nvPr/>
          </p:nvGrpSpPr>
          <p:grpSpPr>
            <a:xfrm>
              <a:off x="7269102" y="2029691"/>
              <a:ext cx="1204683" cy="707582"/>
              <a:chOff x="10036632" y="2244102"/>
              <a:chExt cx="1204683" cy="707582"/>
            </a:xfrm>
          </p:grpSpPr>
          <p:cxnSp>
            <p:nvCxnSpPr>
              <p:cNvPr id="49" name="Straight Arrow Connector 48">
                <a:extLst>
                  <a:ext uri="{FF2B5EF4-FFF2-40B4-BE49-F238E27FC236}">
                    <a16:creationId xmlns:a16="http://schemas.microsoft.com/office/drawing/2014/main" id="{91968F10-09ED-4766-853C-F7291F823A7B}"/>
                  </a:ext>
                </a:extLst>
              </p:cNvPr>
              <p:cNvCxnSpPr/>
              <p:nvPr/>
            </p:nvCxnSpPr>
            <p:spPr>
              <a:xfrm>
                <a:off x="10363200" y="2251358"/>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00F1B28B-D90B-4523-B50F-F13ABF7DAFDB}"/>
                  </a:ext>
                </a:extLst>
              </p:cNvPr>
              <p:cNvCxnSpPr/>
              <p:nvPr/>
            </p:nvCxnSpPr>
            <p:spPr>
              <a:xfrm>
                <a:off x="10660743" y="225202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32A4B608-8F46-4084-B821-3E0B2270C83E}"/>
                  </a:ext>
                </a:extLst>
              </p:cNvPr>
              <p:cNvCxnSpPr/>
              <p:nvPr/>
            </p:nvCxnSpPr>
            <p:spPr>
              <a:xfrm>
                <a:off x="10036632" y="224410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6652D55E-6EE4-4C73-8CA1-A55594E1B6FC}"/>
                  </a:ext>
                </a:extLst>
              </p:cNvPr>
              <p:cNvCxnSpPr/>
              <p:nvPr/>
            </p:nvCxnSpPr>
            <p:spPr>
              <a:xfrm>
                <a:off x="10951030"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BB5F9587-49EB-4585-96B1-202F2E5E62D5}"/>
                  </a:ext>
                </a:extLst>
              </p:cNvPr>
              <p:cNvCxnSpPr/>
              <p:nvPr/>
            </p:nvCxnSpPr>
            <p:spPr>
              <a:xfrm>
                <a:off x="11241315"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60012DD7-EDC5-4C4B-AFBF-8E43505BCE74}"/>
                </a:ext>
              </a:extLst>
            </p:cNvPr>
            <p:cNvGrpSpPr/>
            <p:nvPr/>
          </p:nvGrpSpPr>
          <p:grpSpPr>
            <a:xfrm>
              <a:off x="5505825" y="2037280"/>
              <a:ext cx="1204683" cy="707582"/>
              <a:chOff x="10036632" y="2244102"/>
              <a:chExt cx="1204683" cy="707582"/>
            </a:xfrm>
          </p:grpSpPr>
          <p:cxnSp>
            <p:nvCxnSpPr>
              <p:cNvPr id="56" name="Straight Arrow Connector 55">
                <a:extLst>
                  <a:ext uri="{FF2B5EF4-FFF2-40B4-BE49-F238E27FC236}">
                    <a16:creationId xmlns:a16="http://schemas.microsoft.com/office/drawing/2014/main" id="{7FB57091-FC30-455F-803E-0FB2763BF7F2}"/>
                  </a:ext>
                </a:extLst>
              </p:cNvPr>
              <p:cNvCxnSpPr/>
              <p:nvPr/>
            </p:nvCxnSpPr>
            <p:spPr>
              <a:xfrm>
                <a:off x="10363200" y="2251358"/>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B0407B6A-2AD0-4ABA-A779-F60C0CCE1578}"/>
                  </a:ext>
                </a:extLst>
              </p:cNvPr>
              <p:cNvCxnSpPr/>
              <p:nvPr/>
            </p:nvCxnSpPr>
            <p:spPr>
              <a:xfrm>
                <a:off x="10660743" y="225202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7609BC3A-A2F6-4B72-BED3-8505BD0C12D7}"/>
                  </a:ext>
                </a:extLst>
              </p:cNvPr>
              <p:cNvCxnSpPr/>
              <p:nvPr/>
            </p:nvCxnSpPr>
            <p:spPr>
              <a:xfrm>
                <a:off x="10036632" y="224410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3E7B0EA1-EA74-43E0-8A28-240103B55CC3}"/>
                  </a:ext>
                </a:extLst>
              </p:cNvPr>
              <p:cNvCxnSpPr/>
              <p:nvPr/>
            </p:nvCxnSpPr>
            <p:spPr>
              <a:xfrm>
                <a:off x="10951030"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8FDD1A16-074C-4731-8396-835F830649FE}"/>
                  </a:ext>
                </a:extLst>
              </p:cNvPr>
              <p:cNvCxnSpPr/>
              <p:nvPr/>
            </p:nvCxnSpPr>
            <p:spPr>
              <a:xfrm>
                <a:off x="11241315"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61" name="Group 60">
              <a:extLst>
                <a:ext uri="{FF2B5EF4-FFF2-40B4-BE49-F238E27FC236}">
                  <a16:creationId xmlns:a16="http://schemas.microsoft.com/office/drawing/2014/main" id="{5E2400ED-E90A-4C9D-9DD9-2AD9B44F51E0}"/>
                </a:ext>
              </a:extLst>
            </p:cNvPr>
            <p:cNvGrpSpPr/>
            <p:nvPr/>
          </p:nvGrpSpPr>
          <p:grpSpPr>
            <a:xfrm>
              <a:off x="3762740" y="2034655"/>
              <a:ext cx="1204683" cy="707582"/>
              <a:chOff x="10036632" y="2244102"/>
              <a:chExt cx="1204683" cy="707582"/>
            </a:xfrm>
          </p:grpSpPr>
          <p:cxnSp>
            <p:nvCxnSpPr>
              <p:cNvPr id="62" name="Straight Arrow Connector 61">
                <a:extLst>
                  <a:ext uri="{FF2B5EF4-FFF2-40B4-BE49-F238E27FC236}">
                    <a16:creationId xmlns:a16="http://schemas.microsoft.com/office/drawing/2014/main" id="{62F98697-A815-4328-80EA-364B2074724E}"/>
                  </a:ext>
                </a:extLst>
              </p:cNvPr>
              <p:cNvCxnSpPr/>
              <p:nvPr/>
            </p:nvCxnSpPr>
            <p:spPr>
              <a:xfrm>
                <a:off x="10363200" y="2251358"/>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BCF75AC8-F0AC-470F-A757-58BE6F7039F1}"/>
                  </a:ext>
                </a:extLst>
              </p:cNvPr>
              <p:cNvCxnSpPr/>
              <p:nvPr/>
            </p:nvCxnSpPr>
            <p:spPr>
              <a:xfrm>
                <a:off x="10660743" y="225202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1D0D603E-7017-4410-B88D-FCD639B735F5}"/>
                  </a:ext>
                </a:extLst>
              </p:cNvPr>
              <p:cNvCxnSpPr/>
              <p:nvPr/>
            </p:nvCxnSpPr>
            <p:spPr>
              <a:xfrm>
                <a:off x="10036632" y="224410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8AF6EF31-6D7D-4955-B03B-9ECCE445B6E4}"/>
                  </a:ext>
                </a:extLst>
              </p:cNvPr>
              <p:cNvCxnSpPr/>
              <p:nvPr/>
            </p:nvCxnSpPr>
            <p:spPr>
              <a:xfrm>
                <a:off x="10951030"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DA7A0CA1-1268-4D5D-8477-7A02EA4FD15A}"/>
                  </a:ext>
                </a:extLst>
              </p:cNvPr>
              <p:cNvCxnSpPr/>
              <p:nvPr/>
            </p:nvCxnSpPr>
            <p:spPr>
              <a:xfrm>
                <a:off x="11241315"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67" name="Group 66">
              <a:extLst>
                <a:ext uri="{FF2B5EF4-FFF2-40B4-BE49-F238E27FC236}">
                  <a16:creationId xmlns:a16="http://schemas.microsoft.com/office/drawing/2014/main" id="{6C8DF4F5-E079-414C-B701-4C17127FDA90}"/>
                </a:ext>
              </a:extLst>
            </p:cNvPr>
            <p:cNvGrpSpPr/>
            <p:nvPr/>
          </p:nvGrpSpPr>
          <p:grpSpPr>
            <a:xfrm>
              <a:off x="7267368" y="2968532"/>
              <a:ext cx="1204683" cy="707582"/>
              <a:chOff x="10036632" y="2244102"/>
              <a:chExt cx="1204683" cy="707582"/>
            </a:xfrm>
          </p:grpSpPr>
          <p:cxnSp>
            <p:nvCxnSpPr>
              <p:cNvPr id="68" name="Straight Arrow Connector 67">
                <a:extLst>
                  <a:ext uri="{FF2B5EF4-FFF2-40B4-BE49-F238E27FC236}">
                    <a16:creationId xmlns:a16="http://schemas.microsoft.com/office/drawing/2014/main" id="{AC62B32C-6E6D-46C5-A43E-4A349F1AE7F4}"/>
                  </a:ext>
                </a:extLst>
              </p:cNvPr>
              <p:cNvCxnSpPr/>
              <p:nvPr/>
            </p:nvCxnSpPr>
            <p:spPr>
              <a:xfrm>
                <a:off x="10363200" y="2251358"/>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3D1E5804-FB95-4CFA-B7C0-A24052027A11}"/>
                  </a:ext>
                </a:extLst>
              </p:cNvPr>
              <p:cNvCxnSpPr/>
              <p:nvPr/>
            </p:nvCxnSpPr>
            <p:spPr>
              <a:xfrm>
                <a:off x="10660743" y="225202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D85E5617-EA88-4FF5-9DD8-00C95B697144}"/>
                  </a:ext>
                </a:extLst>
              </p:cNvPr>
              <p:cNvCxnSpPr/>
              <p:nvPr/>
            </p:nvCxnSpPr>
            <p:spPr>
              <a:xfrm>
                <a:off x="10036632" y="224410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DDD48502-5FAC-43CB-AD13-9DEA7E018B6F}"/>
                  </a:ext>
                </a:extLst>
              </p:cNvPr>
              <p:cNvCxnSpPr/>
              <p:nvPr/>
            </p:nvCxnSpPr>
            <p:spPr>
              <a:xfrm>
                <a:off x="10951030"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E22FABE8-F287-482B-9A10-E9B48C6190A9}"/>
                  </a:ext>
                </a:extLst>
              </p:cNvPr>
              <p:cNvCxnSpPr/>
              <p:nvPr/>
            </p:nvCxnSpPr>
            <p:spPr>
              <a:xfrm>
                <a:off x="11241315"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73" name="Group 72">
              <a:extLst>
                <a:ext uri="{FF2B5EF4-FFF2-40B4-BE49-F238E27FC236}">
                  <a16:creationId xmlns:a16="http://schemas.microsoft.com/office/drawing/2014/main" id="{D913BE5B-1310-4F27-920F-49C9261B6E41}"/>
                </a:ext>
              </a:extLst>
            </p:cNvPr>
            <p:cNvGrpSpPr/>
            <p:nvPr/>
          </p:nvGrpSpPr>
          <p:grpSpPr>
            <a:xfrm>
              <a:off x="5518066" y="2940137"/>
              <a:ext cx="1204683" cy="707582"/>
              <a:chOff x="10036632" y="2244102"/>
              <a:chExt cx="1204683" cy="707582"/>
            </a:xfrm>
          </p:grpSpPr>
          <p:cxnSp>
            <p:nvCxnSpPr>
              <p:cNvPr id="74" name="Straight Arrow Connector 73">
                <a:extLst>
                  <a:ext uri="{FF2B5EF4-FFF2-40B4-BE49-F238E27FC236}">
                    <a16:creationId xmlns:a16="http://schemas.microsoft.com/office/drawing/2014/main" id="{7242B6F3-235F-4D4C-990A-06E4BFE1DB32}"/>
                  </a:ext>
                </a:extLst>
              </p:cNvPr>
              <p:cNvCxnSpPr/>
              <p:nvPr/>
            </p:nvCxnSpPr>
            <p:spPr>
              <a:xfrm>
                <a:off x="10363200" y="2251358"/>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2AC4382D-76D9-4730-8BEF-A5A5648F28E8}"/>
                  </a:ext>
                </a:extLst>
              </p:cNvPr>
              <p:cNvCxnSpPr/>
              <p:nvPr/>
            </p:nvCxnSpPr>
            <p:spPr>
              <a:xfrm>
                <a:off x="10660743" y="225202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81391E9E-FD64-4DEB-8291-CC11A8CFC98E}"/>
                  </a:ext>
                </a:extLst>
              </p:cNvPr>
              <p:cNvCxnSpPr/>
              <p:nvPr/>
            </p:nvCxnSpPr>
            <p:spPr>
              <a:xfrm>
                <a:off x="10036632" y="224410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F3BB7C6F-4E6D-43FA-B673-325C5DED822E}"/>
                  </a:ext>
                </a:extLst>
              </p:cNvPr>
              <p:cNvCxnSpPr/>
              <p:nvPr/>
            </p:nvCxnSpPr>
            <p:spPr>
              <a:xfrm>
                <a:off x="10951030"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DC3AF692-B47E-47A2-A577-0D3F33980FE5}"/>
                  </a:ext>
                </a:extLst>
              </p:cNvPr>
              <p:cNvCxnSpPr/>
              <p:nvPr/>
            </p:nvCxnSpPr>
            <p:spPr>
              <a:xfrm>
                <a:off x="11241315"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79" name="Group 78">
              <a:extLst>
                <a:ext uri="{FF2B5EF4-FFF2-40B4-BE49-F238E27FC236}">
                  <a16:creationId xmlns:a16="http://schemas.microsoft.com/office/drawing/2014/main" id="{E9414F14-04CF-4FA9-BAA2-02A0117A272D}"/>
                </a:ext>
              </a:extLst>
            </p:cNvPr>
            <p:cNvGrpSpPr/>
            <p:nvPr/>
          </p:nvGrpSpPr>
          <p:grpSpPr>
            <a:xfrm>
              <a:off x="3751120" y="2952695"/>
              <a:ext cx="1204683" cy="707582"/>
              <a:chOff x="10036632" y="2244102"/>
              <a:chExt cx="1204683" cy="707582"/>
            </a:xfrm>
          </p:grpSpPr>
          <p:cxnSp>
            <p:nvCxnSpPr>
              <p:cNvPr id="80" name="Straight Arrow Connector 79">
                <a:extLst>
                  <a:ext uri="{FF2B5EF4-FFF2-40B4-BE49-F238E27FC236}">
                    <a16:creationId xmlns:a16="http://schemas.microsoft.com/office/drawing/2014/main" id="{6C939F74-041F-4FA6-B15D-A50530967E4B}"/>
                  </a:ext>
                </a:extLst>
              </p:cNvPr>
              <p:cNvCxnSpPr/>
              <p:nvPr/>
            </p:nvCxnSpPr>
            <p:spPr>
              <a:xfrm>
                <a:off x="10363200" y="2251358"/>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C9B01FF6-4AD2-499A-A904-4411212D0372}"/>
                  </a:ext>
                </a:extLst>
              </p:cNvPr>
              <p:cNvCxnSpPr/>
              <p:nvPr/>
            </p:nvCxnSpPr>
            <p:spPr>
              <a:xfrm>
                <a:off x="10660743" y="225202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3854BF39-5FC5-4060-AADD-2139DEBEF56A}"/>
                  </a:ext>
                </a:extLst>
              </p:cNvPr>
              <p:cNvCxnSpPr/>
              <p:nvPr/>
            </p:nvCxnSpPr>
            <p:spPr>
              <a:xfrm>
                <a:off x="10036632" y="224410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DE52E593-6C37-4EBE-A57E-31201BE96242}"/>
                  </a:ext>
                </a:extLst>
              </p:cNvPr>
              <p:cNvCxnSpPr/>
              <p:nvPr/>
            </p:nvCxnSpPr>
            <p:spPr>
              <a:xfrm>
                <a:off x="10951030"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52872579-6624-4F44-AA31-B0B2A48A7D7C}"/>
                  </a:ext>
                </a:extLst>
              </p:cNvPr>
              <p:cNvCxnSpPr/>
              <p:nvPr/>
            </p:nvCxnSpPr>
            <p:spPr>
              <a:xfrm>
                <a:off x="11241315"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sp>
        <p:nvSpPr>
          <p:cNvPr id="85" name="TextBox 84">
            <a:extLst>
              <a:ext uri="{FF2B5EF4-FFF2-40B4-BE49-F238E27FC236}">
                <a16:creationId xmlns:a16="http://schemas.microsoft.com/office/drawing/2014/main" id="{F91B109D-29AC-4064-BD5A-2B2561B3CAC2}"/>
              </a:ext>
            </a:extLst>
          </p:cNvPr>
          <p:cNvSpPr txBox="1"/>
          <p:nvPr/>
        </p:nvSpPr>
        <p:spPr>
          <a:xfrm>
            <a:off x="8160964" y="1752602"/>
            <a:ext cx="2150170" cy="923330"/>
          </a:xfrm>
          <a:prstGeom prst="rect">
            <a:avLst/>
          </a:prstGeom>
          <a:noFill/>
        </p:spPr>
        <p:txBody>
          <a:bodyPr wrap="square" rtlCol="0">
            <a:spAutoFit/>
          </a:bodyPr>
          <a:lstStyle/>
          <a:p>
            <a:r>
              <a:rPr lang="en-US" dirty="0"/>
              <a:t>Momentum imparted to the gas by the propellers</a:t>
            </a:r>
          </a:p>
        </p:txBody>
      </p:sp>
      <p:sp>
        <p:nvSpPr>
          <p:cNvPr id="86" name="TextBox 85">
            <a:extLst>
              <a:ext uri="{FF2B5EF4-FFF2-40B4-BE49-F238E27FC236}">
                <a16:creationId xmlns:a16="http://schemas.microsoft.com/office/drawing/2014/main" id="{4E4C1DAB-CF0B-4554-8D7A-292C68DCC5D1}"/>
              </a:ext>
            </a:extLst>
          </p:cNvPr>
          <p:cNvSpPr txBox="1"/>
          <p:nvPr/>
        </p:nvSpPr>
        <p:spPr>
          <a:xfrm>
            <a:off x="8138116" y="2947393"/>
            <a:ext cx="2150170" cy="1200329"/>
          </a:xfrm>
          <a:prstGeom prst="rect">
            <a:avLst/>
          </a:prstGeom>
          <a:noFill/>
        </p:spPr>
        <p:txBody>
          <a:bodyPr wrap="square" rtlCol="0">
            <a:spAutoFit/>
          </a:bodyPr>
          <a:lstStyle/>
          <a:p>
            <a:r>
              <a:rPr lang="en-US" dirty="0"/>
              <a:t>Momentum imparted on the reaction plate by the moving gas</a:t>
            </a:r>
          </a:p>
        </p:txBody>
      </p:sp>
      <p:sp>
        <p:nvSpPr>
          <p:cNvPr id="88" name="Slide Number Placeholder 87">
            <a:extLst>
              <a:ext uri="{FF2B5EF4-FFF2-40B4-BE49-F238E27FC236}">
                <a16:creationId xmlns:a16="http://schemas.microsoft.com/office/drawing/2014/main" id="{3CA62DDD-50F3-4202-BC41-4779CA51D079}"/>
              </a:ext>
            </a:extLst>
          </p:cNvPr>
          <p:cNvSpPr>
            <a:spLocks noGrp="1"/>
          </p:cNvSpPr>
          <p:nvPr>
            <p:ph type="sldNum" sz="quarter" idx="12"/>
          </p:nvPr>
        </p:nvSpPr>
        <p:spPr/>
        <p:txBody>
          <a:bodyPr/>
          <a:lstStyle/>
          <a:p>
            <a:fld id="{D0A0DD62-78EA-4986-BD32-80090DCF05D4}" type="slidenum">
              <a:rPr lang="en-US" smtClean="0"/>
              <a:t>17</a:t>
            </a:fld>
            <a:endParaRPr lang="en-US"/>
          </a:p>
        </p:txBody>
      </p:sp>
    </p:spTree>
    <p:extLst>
      <p:ext uri="{BB962C8B-B14F-4D97-AF65-F5344CB8AC3E}">
        <p14:creationId xmlns:p14="http://schemas.microsoft.com/office/powerpoint/2010/main" val="4090749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17DB0740-06B1-4175-9C26-047BE734941C}"/>
              </a:ext>
            </a:extLst>
          </p:cNvPr>
          <p:cNvGrpSpPr/>
          <p:nvPr/>
        </p:nvGrpSpPr>
        <p:grpSpPr>
          <a:xfrm>
            <a:off x="2713165" y="1058887"/>
            <a:ext cx="8346408" cy="3598017"/>
            <a:chOff x="3405915" y="1058887"/>
            <a:chExt cx="8346408" cy="3598017"/>
          </a:xfrm>
        </p:grpSpPr>
        <p:grpSp>
          <p:nvGrpSpPr>
            <p:cNvPr id="87" name="Group 86">
              <a:extLst>
                <a:ext uri="{FF2B5EF4-FFF2-40B4-BE49-F238E27FC236}">
                  <a16:creationId xmlns:a16="http://schemas.microsoft.com/office/drawing/2014/main" id="{4372556E-5514-472B-8075-E1C0AF8B98D8}"/>
                </a:ext>
              </a:extLst>
            </p:cNvPr>
            <p:cNvGrpSpPr/>
            <p:nvPr/>
          </p:nvGrpSpPr>
          <p:grpSpPr>
            <a:xfrm>
              <a:off x="3405915" y="1752602"/>
              <a:ext cx="4973778" cy="2029689"/>
              <a:chOff x="3609111" y="1752602"/>
              <a:chExt cx="4973778" cy="2029689"/>
            </a:xfrm>
          </p:grpSpPr>
          <p:grpSp>
            <p:nvGrpSpPr>
              <p:cNvPr id="23" name="Group 22">
                <a:extLst>
                  <a:ext uri="{FF2B5EF4-FFF2-40B4-BE49-F238E27FC236}">
                    <a16:creationId xmlns:a16="http://schemas.microsoft.com/office/drawing/2014/main" id="{A8A748E2-B7FB-4688-8FCE-F7F7B0A7A380}"/>
                  </a:ext>
                </a:extLst>
              </p:cNvPr>
              <p:cNvGrpSpPr/>
              <p:nvPr/>
            </p:nvGrpSpPr>
            <p:grpSpPr>
              <a:xfrm>
                <a:off x="3609111" y="1752602"/>
                <a:ext cx="4973778" cy="2029689"/>
                <a:chOff x="5666513" y="2874820"/>
                <a:chExt cx="4973778" cy="2029689"/>
              </a:xfrm>
            </p:grpSpPr>
            <p:grpSp>
              <p:nvGrpSpPr>
                <p:cNvPr id="24" name="Group 23">
                  <a:extLst>
                    <a:ext uri="{FF2B5EF4-FFF2-40B4-BE49-F238E27FC236}">
                      <a16:creationId xmlns:a16="http://schemas.microsoft.com/office/drawing/2014/main" id="{178969C2-B988-461B-89AF-A8AFF18379A6}"/>
                    </a:ext>
                  </a:extLst>
                </p:cNvPr>
                <p:cNvGrpSpPr/>
                <p:nvPr/>
              </p:nvGrpSpPr>
              <p:grpSpPr>
                <a:xfrm>
                  <a:off x="5666513" y="2874820"/>
                  <a:ext cx="4973778" cy="1854873"/>
                  <a:chOff x="5555677" y="3456710"/>
                  <a:chExt cx="4973778" cy="1854873"/>
                </a:xfrm>
              </p:grpSpPr>
              <p:grpSp>
                <p:nvGrpSpPr>
                  <p:cNvPr id="28" name="Group 27">
                    <a:extLst>
                      <a:ext uri="{FF2B5EF4-FFF2-40B4-BE49-F238E27FC236}">
                        <a16:creationId xmlns:a16="http://schemas.microsoft.com/office/drawing/2014/main" id="{A5551B4B-0136-4AB2-9578-8A38DD904750}"/>
                      </a:ext>
                    </a:extLst>
                  </p:cNvPr>
                  <p:cNvGrpSpPr/>
                  <p:nvPr/>
                </p:nvGrpSpPr>
                <p:grpSpPr>
                  <a:xfrm>
                    <a:off x="5555677" y="3470558"/>
                    <a:ext cx="1413163" cy="484908"/>
                    <a:chOff x="9116292" y="3713018"/>
                    <a:chExt cx="1413163" cy="484908"/>
                  </a:xfrm>
                </p:grpSpPr>
                <p:sp>
                  <p:nvSpPr>
                    <p:cNvPr id="45" name="Trapezoid 44">
                      <a:extLst>
                        <a:ext uri="{FF2B5EF4-FFF2-40B4-BE49-F238E27FC236}">
                          <a16:creationId xmlns:a16="http://schemas.microsoft.com/office/drawing/2014/main" id="{83E258AD-E24C-443F-BD36-B7B1E3F502A7}"/>
                        </a:ext>
                      </a:extLst>
                    </p:cNvPr>
                    <p:cNvSpPr/>
                    <p:nvPr/>
                  </p:nvSpPr>
                  <p:spPr>
                    <a:xfrm>
                      <a:off x="9753599" y="3713018"/>
                      <a:ext cx="152400" cy="193963"/>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Connector 45">
                      <a:extLst>
                        <a:ext uri="{FF2B5EF4-FFF2-40B4-BE49-F238E27FC236}">
                          <a16:creationId xmlns:a16="http://schemas.microsoft.com/office/drawing/2014/main" id="{DC3469E8-F827-4D1F-96D9-28E21281B4D3}"/>
                        </a:ext>
                      </a:extLst>
                    </p:cNvPr>
                    <p:cNvCxnSpPr/>
                    <p:nvPr/>
                  </p:nvCxnSpPr>
                  <p:spPr>
                    <a:xfrm>
                      <a:off x="9116292" y="3906982"/>
                      <a:ext cx="141316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7" name="Rectangle: Rounded Corners 46">
                      <a:extLst>
                        <a:ext uri="{FF2B5EF4-FFF2-40B4-BE49-F238E27FC236}">
                          <a16:creationId xmlns:a16="http://schemas.microsoft.com/office/drawing/2014/main" id="{B30F1FB1-D390-4A1C-BAEF-13C6DF5F1738}"/>
                        </a:ext>
                      </a:extLst>
                    </p:cNvPr>
                    <p:cNvSpPr/>
                    <p:nvPr/>
                  </p:nvSpPr>
                  <p:spPr>
                    <a:xfrm>
                      <a:off x="9698179" y="3948546"/>
                      <a:ext cx="263237" cy="249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Rounded Corners 28">
                    <a:extLst>
                      <a:ext uri="{FF2B5EF4-FFF2-40B4-BE49-F238E27FC236}">
                        <a16:creationId xmlns:a16="http://schemas.microsoft.com/office/drawing/2014/main" id="{3EDDDE31-94DE-41C8-960B-8AA9A1C1F4FE}"/>
                      </a:ext>
                    </a:extLst>
                  </p:cNvPr>
                  <p:cNvSpPr/>
                  <p:nvPr/>
                </p:nvSpPr>
                <p:spPr>
                  <a:xfrm>
                    <a:off x="7523018" y="3906982"/>
                    <a:ext cx="1108364" cy="609600"/>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54A7EA42-0E85-4BA8-B368-9825F8C9859A}"/>
                      </a:ext>
                    </a:extLst>
                  </p:cNvPr>
                  <p:cNvGrpSpPr/>
                  <p:nvPr/>
                </p:nvGrpSpPr>
                <p:grpSpPr>
                  <a:xfrm>
                    <a:off x="7093526" y="4516582"/>
                    <a:ext cx="609601" cy="795001"/>
                    <a:chOff x="7093526" y="4516582"/>
                    <a:chExt cx="609601" cy="795001"/>
                  </a:xfrm>
                </p:grpSpPr>
                <p:cxnSp>
                  <p:nvCxnSpPr>
                    <p:cNvPr id="43" name="Straight Connector 42">
                      <a:extLst>
                        <a:ext uri="{FF2B5EF4-FFF2-40B4-BE49-F238E27FC236}">
                          <a16:creationId xmlns:a16="http://schemas.microsoft.com/office/drawing/2014/main" id="{B216C88F-6B4E-4EDB-9110-73DC2E7EB69E}"/>
                        </a:ext>
                      </a:extLst>
                    </p:cNvPr>
                    <p:cNvCxnSpPr/>
                    <p:nvPr/>
                  </p:nvCxnSpPr>
                  <p:spPr>
                    <a:xfrm flipH="1">
                      <a:off x="7342908" y="4516582"/>
                      <a:ext cx="360219" cy="79500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7D80EA1-A517-46C0-8F82-69E1B25BD742}"/>
                        </a:ext>
                      </a:extLst>
                    </p:cNvPr>
                    <p:cNvCxnSpPr>
                      <a:cxnSpLocks/>
                    </p:cNvCxnSpPr>
                    <p:nvPr/>
                  </p:nvCxnSpPr>
                  <p:spPr>
                    <a:xfrm flipH="1">
                      <a:off x="7093526" y="5289166"/>
                      <a:ext cx="491836"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1" name="Group 30">
                    <a:extLst>
                      <a:ext uri="{FF2B5EF4-FFF2-40B4-BE49-F238E27FC236}">
                        <a16:creationId xmlns:a16="http://schemas.microsoft.com/office/drawing/2014/main" id="{45B91976-A2F2-4BEB-B563-FDD9A623A477}"/>
                      </a:ext>
                    </a:extLst>
                  </p:cNvPr>
                  <p:cNvGrpSpPr/>
                  <p:nvPr/>
                </p:nvGrpSpPr>
                <p:grpSpPr>
                  <a:xfrm flipH="1">
                    <a:off x="8506691" y="4516582"/>
                    <a:ext cx="609601" cy="795001"/>
                    <a:chOff x="7093526" y="4516582"/>
                    <a:chExt cx="609601" cy="795001"/>
                  </a:xfrm>
                </p:grpSpPr>
                <p:cxnSp>
                  <p:nvCxnSpPr>
                    <p:cNvPr id="41" name="Straight Connector 40">
                      <a:extLst>
                        <a:ext uri="{FF2B5EF4-FFF2-40B4-BE49-F238E27FC236}">
                          <a16:creationId xmlns:a16="http://schemas.microsoft.com/office/drawing/2014/main" id="{337FB321-1F26-411C-BB92-52EE7A523B58}"/>
                        </a:ext>
                      </a:extLst>
                    </p:cNvPr>
                    <p:cNvCxnSpPr/>
                    <p:nvPr/>
                  </p:nvCxnSpPr>
                  <p:spPr>
                    <a:xfrm flipH="1">
                      <a:off x="7342908" y="4516582"/>
                      <a:ext cx="360219" cy="79500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BC73FA7-F312-410B-B1B2-59E243C07AFA}"/>
                        </a:ext>
                      </a:extLst>
                    </p:cNvPr>
                    <p:cNvCxnSpPr>
                      <a:cxnSpLocks/>
                    </p:cNvCxnSpPr>
                    <p:nvPr/>
                  </p:nvCxnSpPr>
                  <p:spPr>
                    <a:xfrm flipH="1">
                      <a:off x="7093526" y="5289166"/>
                      <a:ext cx="491836"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 name="Group 31">
                    <a:extLst>
                      <a:ext uri="{FF2B5EF4-FFF2-40B4-BE49-F238E27FC236}">
                        <a16:creationId xmlns:a16="http://schemas.microsoft.com/office/drawing/2014/main" id="{C3D97FBA-546A-46D9-AA10-532657871684}"/>
                      </a:ext>
                    </a:extLst>
                  </p:cNvPr>
                  <p:cNvGrpSpPr/>
                  <p:nvPr/>
                </p:nvGrpSpPr>
                <p:grpSpPr>
                  <a:xfrm>
                    <a:off x="9116292" y="3470562"/>
                    <a:ext cx="1413163" cy="484908"/>
                    <a:chOff x="9116292" y="3713018"/>
                    <a:chExt cx="1413163" cy="484908"/>
                  </a:xfrm>
                </p:grpSpPr>
                <p:sp>
                  <p:nvSpPr>
                    <p:cNvPr id="38" name="Trapezoid 37">
                      <a:extLst>
                        <a:ext uri="{FF2B5EF4-FFF2-40B4-BE49-F238E27FC236}">
                          <a16:creationId xmlns:a16="http://schemas.microsoft.com/office/drawing/2014/main" id="{39D2E675-3351-4F66-8933-117107090E98}"/>
                        </a:ext>
                      </a:extLst>
                    </p:cNvPr>
                    <p:cNvSpPr/>
                    <p:nvPr/>
                  </p:nvSpPr>
                  <p:spPr>
                    <a:xfrm>
                      <a:off x="9753599" y="3713018"/>
                      <a:ext cx="152400" cy="193963"/>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a:extLst>
                        <a:ext uri="{FF2B5EF4-FFF2-40B4-BE49-F238E27FC236}">
                          <a16:creationId xmlns:a16="http://schemas.microsoft.com/office/drawing/2014/main" id="{934F0E6A-31D9-4E28-B098-2B6B3FA93FE6}"/>
                        </a:ext>
                      </a:extLst>
                    </p:cNvPr>
                    <p:cNvCxnSpPr/>
                    <p:nvPr/>
                  </p:nvCxnSpPr>
                  <p:spPr>
                    <a:xfrm>
                      <a:off x="9116292" y="3906982"/>
                      <a:ext cx="141316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DDA6BC13-3A7E-413D-9608-B744D03C7400}"/>
                        </a:ext>
                      </a:extLst>
                    </p:cNvPr>
                    <p:cNvSpPr/>
                    <p:nvPr/>
                  </p:nvSpPr>
                  <p:spPr>
                    <a:xfrm>
                      <a:off x="9698179" y="3948546"/>
                      <a:ext cx="263237" cy="249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3" name="Straight Connector 32">
                    <a:extLst>
                      <a:ext uri="{FF2B5EF4-FFF2-40B4-BE49-F238E27FC236}">
                        <a16:creationId xmlns:a16="http://schemas.microsoft.com/office/drawing/2014/main" id="{BF1736C7-8A9F-4D5B-A9BA-6D5AAD138A69}"/>
                      </a:ext>
                    </a:extLst>
                  </p:cNvPr>
                  <p:cNvCxnSpPr>
                    <a:cxnSpLocks/>
                  </p:cNvCxnSpPr>
                  <p:nvPr/>
                </p:nvCxnSpPr>
                <p:spPr>
                  <a:xfrm>
                    <a:off x="5971309" y="3830780"/>
                    <a:ext cx="422563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a16="http://schemas.microsoft.com/office/drawing/2014/main" id="{F4FF79ED-BFF2-4997-B74D-6F37DA559FD8}"/>
                      </a:ext>
                    </a:extLst>
                  </p:cNvPr>
                  <p:cNvGrpSpPr/>
                  <p:nvPr/>
                </p:nvGrpSpPr>
                <p:grpSpPr>
                  <a:xfrm>
                    <a:off x="7339445" y="3456710"/>
                    <a:ext cx="1413163" cy="484908"/>
                    <a:chOff x="9116292" y="3713018"/>
                    <a:chExt cx="1413163" cy="484908"/>
                  </a:xfrm>
                </p:grpSpPr>
                <p:sp>
                  <p:nvSpPr>
                    <p:cNvPr id="35" name="Trapezoid 34">
                      <a:extLst>
                        <a:ext uri="{FF2B5EF4-FFF2-40B4-BE49-F238E27FC236}">
                          <a16:creationId xmlns:a16="http://schemas.microsoft.com/office/drawing/2014/main" id="{2184075D-0674-47C5-B2FA-9E5D66A7F9C6}"/>
                        </a:ext>
                      </a:extLst>
                    </p:cNvPr>
                    <p:cNvSpPr/>
                    <p:nvPr/>
                  </p:nvSpPr>
                  <p:spPr>
                    <a:xfrm>
                      <a:off x="9753599" y="3713018"/>
                      <a:ext cx="152400" cy="193963"/>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A9412A7F-46F7-490B-A459-77F944F7E850}"/>
                        </a:ext>
                      </a:extLst>
                    </p:cNvPr>
                    <p:cNvCxnSpPr/>
                    <p:nvPr/>
                  </p:nvCxnSpPr>
                  <p:spPr>
                    <a:xfrm>
                      <a:off x="9116292" y="3906982"/>
                      <a:ext cx="141316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37" name="Rectangle: Rounded Corners 36">
                      <a:extLst>
                        <a:ext uri="{FF2B5EF4-FFF2-40B4-BE49-F238E27FC236}">
                          <a16:creationId xmlns:a16="http://schemas.microsoft.com/office/drawing/2014/main" id="{5B61AF68-C125-4DC8-96EB-D4F5E32045EB}"/>
                        </a:ext>
                      </a:extLst>
                    </p:cNvPr>
                    <p:cNvSpPr/>
                    <p:nvPr/>
                  </p:nvSpPr>
                  <p:spPr>
                    <a:xfrm>
                      <a:off x="9698179" y="3948546"/>
                      <a:ext cx="263237" cy="249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cxnSp>
              <p:nvCxnSpPr>
                <p:cNvPr id="25" name="Straight Connector 24">
                  <a:extLst>
                    <a:ext uri="{FF2B5EF4-FFF2-40B4-BE49-F238E27FC236}">
                      <a16:creationId xmlns:a16="http://schemas.microsoft.com/office/drawing/2014/main" id="{390088B6-2E91-4179-8F86-AE01D290E2F3}"/>
                    </a:ext>
                  </a:extLst>
                </p:cNvPr>
                <p:cNvCxnSpPr>
                  <a:cxnSpLocks/>
                </p:cNvCxnSpPr>
                <p:nvPr/>
              </p:nvCxnSpPr>
              <p:spPr>
                <a:xfrm>
                  <a:off x="5666513" y="4776551"/>
                  <a:ext cx="4973778" cy="2241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3A34331-454B-4DAD-950B-3FFA8FA5C921}"/>
                    </a:ext>
                  </a:extLst>
                </p:cNvPr>
                <p:cNvCxnSpPr>
                  <a:cxnSpLocks/>
                </p:cNvCxnSpPr>
                <p:nvPr/>
              </p:nvCxnSpPr>
              <p:spPr>
                <a:xfrm>
                  <a:off x="7329055" y="4558145"/>
                  <a:ext cx="0" cy="34636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8D2933A-A42D-4835-B3E6-E65D100E49A0}"/>
                    </a:ext>
                  </a:extLst>
                </p:cNvPr>
                <p:cNvCxnSpPr>
                  <a:cxnSpLocks/>
                </p:cNvCxnSpPr>
                <p:nvPr/>
              </p:nvCxnSpPr>
              <p:spPr>
                <a:xfrm>
                  <a:off x="9116288" y="4558142"/>
                  <a:ext cx="0" cy="34636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2495C4EC-47BB-4453-A2A3-96523FB1FF3E}"/>
                  </a:ext>
                </a:extLst>
              </p:cNvPr>
              <p:cNvGrpSpPr/>
              <p:nvPr/>
            </p:nvGrpSpPr>
            <p:grpSpPr>
              <a:xfrm>
                <a:off x="7269102" y="2029691"/>
                <a:ext cx="1204683" cy="707582"/>
                <a:chOff x="10036632" y="2244102"/>
                <a:chExt cx="1204683" cy="707582"/>
              </a:xfrm>
            </p:grpSpPr>
            <p:cxnSp>
              <p:nvCxnSpPr>
                <p:cNvPr id="49" name="Straight Arrow Connector 48">
                  <a:extLst>
                    <a:ext uri="{FF2B5EF4-FFF2-40B4-BE49-F238E27FC236}">
                      <a16:creationId xmlns:a16="http://schemas.microsoft.com/office/drawing/2014/main" id="{91968F10-09ED-4766-853C-F7291F823A7B}"/>
                    </a:ext>
                  </a:extLst>
                </p:cNvPr>
                <p:cNvCxnSpPr/>
                <p:nvPr/>
              </p:nvCxnSpPr>
              <p:spPr>
                <a:xfrm>
                  <a:off x="10363200" y="2251358"/>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00F1B28B-D90B-4523-B50F-F13ABF7DAFDB}"/>
                    </a:ext>
                  </a:extLst>
                </p:cNvPr>
                <p:cNvCxnSpPr/>
                <p:nvPr/>
              </p:nvCxnSpPr>
              <p:spPr>
                <a:xfrm>
                  <a:off x="10660743" y="225202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32A4B608-8F46-4084-B821-3E0B2270C83E}"/>
                    </a:ext>
                  </a:extLst>
                </p:cNvPr>
                <p:cNvCxnSpPr/>
                <p:nvPr/>
              </p:nvCxnSpPr>
              <p:spPr>
                <a:xfrm>
                  <a:off x="10036632" y="224410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6652D55E-6EE4-4C73-8CA1-A55594E1B6FC}"/>
                    </a:ext>
                  </a:extLst>
                </p:cNvPr>
                <p:cNvCxnSpPr/>
                <p:nvPr/>
              </p:nvCxnSpPr>
              <p:spPr>
                <a:xfrm>
                  <a:off x="10951030"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BB5F9587-49EB-4585-96B1-202F2E5E62D5}"/>
                    </a:ext>
                  </a:extLst>
                </p:cNvPr>
                <p:cNvCxnSpPr/>
                <p:nvPr/>
              </p:nvCxnSpPr>
              <p:spPr>
                <a:xfrm>
                  <a:off x="11241315"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60012DD7-EDC5-4C4B-AFBF-8E43505BCE74}"/>
                  </a:ext>
                </a:extLst>
              </p:cNvPr>
              <p:cNvGrpSpPr/>
              <p:nvPr/>
            </p:nvGrpSpPr>
            <p:grpSpPr>
              <a:xfrm>
                <a:off x="5505825" y="2037280"/>
                <a:ext cx="1204683" cy="707582"/>
                <a:chOff x="10036632" y="2244102"/>
                <a:chExt cx="1204683" cy="707582"/>
              </a:xfrm>
            </p:grpSpPr>
            <p:cxnSp>
              <p:nvCxnSpPr>
                <p:cNvPr id="56" name="Straight Arrow Connector 55">
                  <a:extLst>
                    <a:ext uri="{FF2B5EF4-FFF2-40B4-BE49-F238E27FC236}">
                      <a16:creationId xmlns:a16="http://schemas.microsoft.com/office/drawing/2014/main" id="{7FB57091-FC30-455F-803E-0FB2763BF7F2}"/>
                    </a:ext>
                  </a:extLst>
                </p:cNvPr>
                <p:cNvCxnSpPr/>
                <p:nvPr/>
              </p:nvCxnSpPr>
              <p:spPr>
                <a:xfrm>
                  <a:off x="10363200" y="2251358"/>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B0407B6A-2AD0-4ABA-A779-F60C0CCE1578}"/>
                    </a:ext>
                  </a:extLst>
                </p:cNvPr>
                <p:cNvCxnSpPr/>
                <p:nvPr/>
              </p:nvCxnSpPr>
              <p:spPr>
                <a:xfrm>
                  <a:off x="10660743" y="225202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7609BC3A-A2F6-4B72-BED3-8505BD0C12D7}"/>
                    </a:ext>
                  </a:extLst>
                </p:cNvPr>
                <p:cNvCxnSpPr/>
                <p:nvPr/>
              </p:nvCxnSpPr>
              <p:spPr>
                <a:xfrm>
                  <a:off x="10036632" y="224410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3E7B0EA1-EA74-43E0-8A28-240103B55CC3}"/>
                    </a:ext>
                  </a:extLst>
                </p:cNvPr>
                <p:cNvCxnSpPr/>
                <p:nvPr/>
              </p:nvCxnSpPr>
              <p:spPr>
                <a:xfrm>
                  <a:off x="10951030"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8FDD1A16-074C-4731-8396-835F830649FE}"/>
                    </a:ext>
                  </a:extLst>
                </p:cNvPr>
                <p:cNvCxnSpPr/>
                <p:nvPr/>
              </p:nvCxnSpPr>
              <p:spPr>
                <a:xfrm>
                  <a:off x="11241315"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61" name="Group 60">
                <a:extLst>
                  <a:ext uri="{FF2B5EF4-FFF2-40B4-BE49-F238E27FC236}">
                    <a16:creationId xmlns:a16="http://schemas.microsoft.com/office/drawing/2014/main" id="{5E2400ED-E90A-4C9D-9DD9-2AD9B44F51E0}"/>
                  </a:ext>
                </a:extLst>
              </p:cNvPr>
              <p:cNvGrpSpPr/>
              <p:nvPr/>
            </p:nvGrpSpPr>
            <p:grpSpPr>
              <a:xfrm>
                <a:off x="3762740" y="2034655"/>
                <a:ext cx="1204683" cy="707582"/>
                <a:chOff x="10036632" y="2244102"/>
                <a:chExt cx="1204683" cy="707582"/>
              </a:xfrm>
            </p:grpSpPr>
            <p:cxnSp>
              <p:nvCxnSpPr>
                <p:cNvPr id="62" name="Straight Arrow Connector 61">
                  <a:extLst>
                    <a:ext uri="{FF2B5EF4-FFF2-40B4-BE49-F238E27FC236}">
                      <a16:creationId xmlns:a16="http://schemas.microsoft.com/office/drawing/2014/main" id="{62F98697-A815-4328-80EA-364B2074724E}"/>
                    </a:ext>
                  </a:extLst>
                </p:cNvPr>
                <p:cNvCxnSpPr/>
                <p:nvPr/>
              </p:nvCxnSpPr>
              <p:spPr>
                <a:xfrm>
                  <a:off x="10363200" y="2251358"/>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BCF75AC8-F0AC-470F-A757-58BE6F7039F1}"/>
                    </a:ext>
                  </a:extLst>
                </p:cNvPr>
                <p:cNvCxnSpPr/>
                <p:nvPr/>
              </p:nvCxnSpPr>
              <p:spPr>
                <a:xfrm>
                  <a:off x="10660743" y="225202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1D0D603E-7017-4410-B88D-FCD639B735F5}"/>
                    </a:ext>
                  </a:extLst>
                </p:cNvPr>
                <p:cNvCxnSpPr/>
                <p:nvPr/>
              </p:nvCxnSpPr>
              <p:spPr>
                <a:xfrm>
                  <a:off x="10036632" y="224410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8AF6EF31-6D7D-4955-B03B-9ECCE445B6E4}"/>
                    </a:ext>
                  </a:extLst>
                </p:cNvPr>
                <p:cNvCxnSpPr/>
                <p:nvPr/>
              </p:nvCxnSpPr>
              <p:spPr>
                <a:xfrm>
                  <a:off x="10951030"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DA7A0CA1-1268-4D5D-8477-7A02EA4FD15A}"/>
                    </a:ext>
                  </a:extLst>
                </p:cNvPr>
                <p:cNvCxnSpPr/>
                <p:nvPr/>
              </p:nvCxnSpPr>
              <p:spPr>
                <a:xfrm>
                  <a:off x="11241315"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67" name="Group 66">
                <a:extLst>
                  <a:ext uri="{FF2B5EF4-FFF2-40B4-BE49-F238E27FC236}">
                    <a16:creationId xmlns:a16="http://schemas.microsoft.com/office/drawing/2014/main" id="{6C8DF4F5-E079-414C-B701-4C17127FDA90}"/>
                  </a:ext>
                </a:extLst>
              </p:cNvPr>
              <p:cNvGrpSpPr/>
              <p:nvPr/>
            </p:nvGrpSpPr>
            <p:grpSpPr>
              <a:xfrm>
                <a:off x="7267368" y="2968532"/>
                <a:ext cx="1204683" cy="707582"/>
                <a:chOff x="10036632" y="2244102"/>
                <a:chExt cx="1204683" cy="707582"/>
              </a:xfrm>
            </p:grpSpPr>
            <p:cxnSp>
              <p:nvCxnSpPr>
                <p:cNvPr id="68" name="Straight Arrow Connector 67">
                  <a:extLst>
                    <a:ext uri="{FF2B5EF4-FFF2-40B4-BE49-F238E27FC236}">
                      <a16:creationId xmlns:a16="http://schemas.microsoft.com/office/drawing/2014/main" id="{AC62B32C-6E6D-46C5-A43E-4A349F1AE7F4}"/>
                    </a:ext>
                  </a:extLst>
                </p:cNvPr>
                <p:cNvCxnSpPr/>
                <p:nvPr/>
              </p:nvCxnSpPr>
              <p:spPr>
                <a:xfrm>
                  <a:off x="10363200" y="2251358"/>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3D1E5804-FB95-4CFA-B7C0-A24052027A11}"/>
                    </a:ext>
                  </a:extLst>
                </p:cNvPr>
                <p:cNvCxnSpPr/>
                <p:nvPr/>
              </p:nvCxnSpPr>
              <p:spPr>
                <a:xfrm>
                  <a:off x="10660743" y="225202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D85E5617-EA88-4FF5-9DD8-00C95B697144}"/>
                    </a:ext>
                  </a:extLst>
                </p:cNvPr>
                <p:cNvCxnSpPr/>
                <p:nvPr/>
              </p:nvCxnSpPr>
              <p:spPr>
                <a:xfrm>
                  <a:off x="10036632" y="224410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DDD48502-5FAC-43CB-AD13-9DEA7E018B6F}"/>
                    </a:ext>
                  </a:extLst>
                </p:cNvPr>
                <p:cNvCxnSpPr/>
                <p:nvPr/>
              </p:nvCxnSpPr>
              <p:spPr>
                <a:xfrm>
                  <a:off x="10951030"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E22FABE8-F287-482B-9A10-E9B48C6190A9}"/>
                    </a:ext>
                  </a:extLst>
                </p:cNvPr>
                <p:cNvCxnSpPr/>
                <p:nvPr/>
              </p:nvCxnSpPr>
              <p:spPr>
                <a:xfrm>
                  <a:off x="11241315"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73" name="Group 72">
                <a:extLst>
                  <a:ext uri="{FF2B5EF4-FFF2-40B4-BE49-F238E27FC236}">
                    <a16:creationId xmlns:a16="http://schemas.microsoft.com/office/drawing/2014/main" id="{D913BE5B-1310-4F27-920F-49C9261B6E41}"/>
                  </a:ext>
                </a:extLst>
              </p:cNvPr>
              <p:cNvGrpSpPr/>
              <p:nvPr/>
            </p:nvGrpSpPr>
            <p:grpSpPr>
              <a:xfrm>
                <a:off x="5518066" y="2940137"/>
                <a:ext cx="1204683" cy="707582"/>
                <a:chOff x="10036632" y="2244102"/>
                <a:chExt cx="1204683" cy="707582"/>
              </a:xfrm>
            </p:grpSpPr>
            <p:cxnSp>
              <p:nvCxnSpPr>
                <p:cNvPr id="74" name="Straight Arrow Connector 73">
                  <a:extLst>
                    <a:ext uri="{FF2B5EF4-FFF2-40B4-BE49-F238E27FC236}">
                      <a16:creationId xmlns:a16="http://schemas.microsoft.com/office/drawing/2014/main" id="{7242B6F3-235F-4D4C-990A-06E4BFE1DB32}"/>
                    </a:ext>
                  </a:extLst>
                </p:cNvPr>
                <p:cNvCxnSpPr/>
                <p:nvPr/>
              </p:nvCxnSpPr>
              <p:spPr>
                <a:xfrm>
                  <a:off x="10363200" y="2251358"/>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2AC4382D-76D9-4730-8BEF-A5A5648F28E8}"/>
                    </a:ext>
                  </a:extLst>
                </p:cNvPr>
                <p:cNvCxnSpPr/>
                <p:nvPr/>
              </p:nvCxnSpPr>
              <p:spPr>
                <a:xfrm>
                  <a:off x="10660743" y="225202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81391E9E-FD64-4DEB-8291-CC11A8CFC98E}"/>
                    </a:ext>
                  </a:extLst>
                </p:cNvPr>
                <p:cNvCxnSpPr/>
                <p:nvPr/>
              </p:nvCxnSpPr>
              <p:spPr>
                <a:xfrm>
                  <a:off x="10036632" y="224410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F3BB7C6F-4E6D-43FA-B673-325C5DED822E}"/>
                    </a:ext>
                  </a:extLst>
                </p:cNvPr>
                <p:cNvCxnSpPr/>
                <p:nvPr/>
              </p:nvCxnSpPr>
              <p:spPr>
                <a:xfrm>
                  <a:off x="10951030"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DC3AF692-B47E-47A2-A577-0D3F33980FE5}"/>
                    </a:ext>
                  </a:extLst>
                </p:cNvPr>
                <p:cNvCxnSpPr/>
                <p:nvPr/>
              </p:nvCxnSpPr>
              <p:spPr>
                <a:xfrm>
                  <a:off x="11241315"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79" name="Group 78">
                <a:extLst>
                  <a:ext uri="{FF2B5EF4-FFF2-40B4-BE49-F238E27FC236}">
                    <a16:creationId xmlns:a16="http://schemas.microsoft.com/office/drawing/2014/main" id="{E9414F14-04CF-4FA9-BAA2-02A0117A272D}"/>
                  </a:ext>
                </a:extLst>
              </p:cNvPr>
              <p:cNvGrpSpPr/>
              <p:nvPr/>
            </p:nvGrpSpPr>
            <p:grpSpPr>
              <a:xfrm>
                <a:off x="3751120" y="2952695"/>
                <a:ext cx="1204683" cy="707582"/>
                <a:chOff x="10036632" y="2244102"/>
                <a:chExt cx="1204683" cy="707582"/>
              </a:xfrm>
            </p:grpSpPr>
            <p:cxnSp>
              <p:nvCxnSpPr>
                <p:cNvPr id="80" name="Straight Arrow Connector 79">
                  <a:extLst>
                    <a:ext uri="{FF2B5EF4-FFF2-40B4-BE49-F238E27FC236}">
                      <a16:creationId xmlns:a16="http://schemas.microsoft.com/office/drawing/2014/main" id="{6C939F74-041F-4FA6-B15D-A50530967E4B}"/>
                    </a:ext>
                  </a:extLst>
                </p:cNvPr>
                <p:cNvCxnSpPr/>
                <p:nvPr/>
              </p:nvCxnSpPr>
              <p:spPr>
                <a:xfrm>
                  <a:off x="10363200" y="2251358"/>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C9B01FF6-4AD2-499A-A904-4411212D0372}"/>
                    </a:ext>
                  </a:extLst>
                </p:cNvPr>
                <p:cNvCxnSpPr/>
                <p:nvPr/>
              </p:nvCxnSpPr>
              <p:spPr>
                <a:xfrm>
                  <a:off x="10660743" y="225202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3854BF39-5FC5-4060-AADD-2139DEBEF56A}"/>
                    </a:ext>
                  </a:extLst>
                </p:cNvPr>
                <p:cNvCxnSpPr/>
                <p:nvPr/>
              </p:nvCxnSpPr>
              <p:spPr>
                <a:xfrm>
                  <a:off x="10036632" y="2244104"/>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DE52E593-6C37-4EBE-A57E-31201BE96242}"/>
                    </a:ext>
                  </a:extLst>
                </p:cNvPr>
                <p:cNvCxnSpPr/>
                <p:nvPr/>
              </p:nvCxnSpPr>
              <p:spPr>
                <a:xfrm>
                  <a:off x="10951030"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52872579-6624-4F44-AA31-B0B2A48A7D7C}"/>
                    </a:ext>
                  </a:extLst>
                </p:cNvPr>
                <p:cNvCxnSpPr/>
                <p:nvPr/>
              </p:nvCxnSpPr>
              <p:spPr>
                <a:xfrm>
                  <a:off x="11241315" y="2244102"/>
                  <a:ext cx="0" cy="6996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sp>
          <p:nvSpPr>
            <p:cNvPr id="86" name="TextBox 85">
              <a:extLst>
                <a:ext uri="{FF2B5EF4-FFF2-40B4-BE49-F238E27FC236}">
                  <a16:creationId xmlns:a16="http://schemas.microsoft.com/office/drawing/2014/main" id="{4E4C1DAB-CF0B-4554-8D7A-292C68DCC5D1}"/>
                </a:ext>
              </a:extLst>
            </p:cNvPr>
            <p:cNvSpPr txBox="1"/>
            <p:nvPr/>
          </p:nvSpPr>
          <p:spPr>
            <a:xfrm>
              <a:off x="9602153" y="1494099"/>
              <a:ext cx="2150170" cy="369332"/>
            </a:xfrm>
            <a:prstGeom prst="rect">
              <a:avLst/>
            </a:prstGeom>
            <a:noFill/>
          </p:spPr>
          <p:txBody>
            <a:bodyPr wrap="square" rtlCol="0">
              <a:spAutoFit/>
            </a:bodyPr>
            <a:lstStyle/>
            <a:p>
              <a:r>
                <a:rPr lang="en-US" dirty="0"/>
                <a:t>Upward Force</a:t>
              </a:r>
            </a:p>
          </p:txBody>
        </p:sp>
        <p:sp>
          <p:nvSpPr>
            <p:cNvPr id="2" name="Arrow: Up 1">
              <a:extLst>
                <a:ext uri="{FF2B5EF4-FFF2-40B4-BE49-F238E27FC236}">
                  <a16:creationId xmlns:a16="http://schemas.microsoft.com/office/drawing/2014/main" id="{C8C14A4D-6ADA-4C1E-BB5B-A001168E6330}"/>
                </a:ext>
              </a:extLst>
            </p:cNvPr>
            <p:cNvSpPr/>
            <p:nvPr/>
          </p:nvSpPr>
          <p:spPr>
            <a:xfrm>
              <a:off x="8669686" y="1058887"/>
              <a:ext cx="806780" cy="1088564"/>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Arrow: Up 87">
              <a:extLst>
                <a:ext uri="{FF2B5EF4-FFF2-40B4-BE49-F238E27FC236}">
                  <a16:creationId xmlns:a16="http://schemas.microsoft.com/office/drawing/2014/main" id="{889054D2-1775-4C14-AC69-1385CC031E04}"/>
                </a:ext>
              </a:extLst>
            </p:cNvPr>
            <p:cNvSpPr/>
            <p:nvPr/>
          </p:nvSpPr>
          <p:spPr>
            <a:xfrm rot="10800000">
              <a:off x="8687369" y="3568340"/>
              <a:ext cx="806780" cy="1088564"/>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extBox 88">
              <a:extLst>
                <a:ext uri="{FF2B5EF4-FFF2-40B4-BE49-F238E27FC236}">
                  <a16:creationId xmlns:a16="http://schemas.microsoft.com/office/drawing/2014/main" id="{99C1398F-3783-47AF-A775-D7D1EDB3B984}"/>
                </a:ext>
              </a:extLst>
            </p:cNvPr>
            <p:cNvSpPr txBox="1"/>
            <p:nvPr/>
          </p:nvSpPr>
          <p:spPr>
            <a:xfrm>
              <a:off x="9559709" y="3568340"/>
              <a:ext cx="2150170" cy="369332"/>
            </a:xfrm>
            <a:prstGeom prst="rect">
              <a:avLst/>
            </a:prstGeom>
            <a:noFill/>
          </p:spPr>
          <p:txBody>
            <a:bodyPr wrap="square" rtlCol="0">
              <a:spAutoFit/>
            </a:bodyPr>
            <a:lstStyle/>
            <a:p>
              <a:r>
                <a:rPr lang="en-US" dirty="0"/>
                <a:t>Downward Force</a:t>
              </a:r>
            </a:p>
          </p:txBody>
        </p:sp>
      </p:grpSp>
      <p:sp>
        <p:nvSpPr>
          <p:cNvPr id="3" name="TextBox 2">
            <a:extLst>
              <a:ext uri="{FF2B5EF4-FFF2-40B4-BE49-F238E27FC236}">
                <a16:creationId xmlns:a16="http://schemas.microsoft.com/office/drawing/2014/main" id="{6EDB5340-B7C0-482E-8B22-1924CFFA7FFE}"/>
              </a:ext>
            </a:extLst>
          </p:cNvPr>
          <p:cNvSpPr txBox="1"/>
          <p:nvPr/>
        </p:nvSpPr>
        <p:spPr>
          <a:xfrm>
            <a:off x="1413167" y="5028365"/>
            <a:ext cx="9365665" cy="1200329"/>
          </a:xfrm>
          <a:prstGeom prst="rect">
            <a:avLst/>
          </a:prstGeom>
          <a:noFill/>
        </p:spPr>
        <p:txBody>
          <a:bodyPr wrap="square" rtlCol="0">
            <a:spAutoFit/>
          </a:bodyPr>
          <a:lstStyle/>
          <a:p>
            <a:pPr algn="ctr"/>
            <a:r>
              <a:rPr lang="en-US" sz="2400" dirty="0"/>
              <a:t>If the forces are equal and opposite, Newton says the drone will not move.  If the drone does not move, it means the momentum imparted to the air by the propellers is 100% transferred to the reaction plate…</a:t>
            </a:r>
          </a:p>
        </p:txBody>
      </p:sp>
      <p:sp>
        <p:nvSpPr>
          <p:cNvPr id="4" name="Slide Number Placeholder 3">
            <a:extLst>
              <a:ext uri="{FF2B5EF4-FFF2-40B4-BE49-F238E27FC236}">
                <a16:creationId xmlns:a16="http://schemas.microsoft.com/office/drawing/2014/main" id="{A4F3A4F1-C795-40FF-AE80-0A743EE39932}"/>
              </a:ext>
            </a:extLst>
          </p:cNvPr>
          <p:cNvSpPr>
            <a:spLocks noGrp="1"/>
          </p:cNvSpPr>
          <p:nvPr>
            <p:ph type="sldNum" sz="quarter" idx="12"/>
          </p:nvPr>
        </p:nvSpPr>
        <p:spPr/>
        <p:txBody>
          <a:bodyPr/>
          <a:lstStyle/>
          <a:p>
            <a:fld id="{D0A0DD62-78EA-4986-BD32-80090DCF05D4}" type="slidenum">
              <a:rPr lang="en-US" smtClean="0"/>
              <a:t>18</a:t>
            </a:fld>
            <a:endParaRPr lang="en-US"/>
          </a:p>
        </p:txBody>
      </p:sp>
    </p:spTree>
    <p:extLst>
      <p:ext uri="{BB962C8B-B14F-4D97-AF65-F5344CB8AC3E}">
        <p14:creationId xmlns:p14="http://schemas.microsoft.com/office/powerpoint/2010/main" val="1670747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418E76E-8D65-4BBD-B9B2-C408493D4A8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317672" y="1773383"/>
            <a:ext cx="4414979" cy="3311234"/>
          </a:xfrm>
          <a:prstGeom prst="rect">
            <a:avLst/>
          </a:prstGeom>
        </p:spPr>
      </p:pic>
      <p:sp>
        <p:nvSpPr>
          <p:cNvPr id="7" name="TextBox 6">
            <a:extLst>
              <a:ext uri="{FF2B5EF4-FFF2-40B4-BE49-F238E27FC236}">
                <a16:creationId xmlns:a16="http://schemas.microsoft.com/office/drawing/2014/main" id="{27B5AC5F-B171-4EEA-AB8D-2021429204B1}"/>
              </a:ext>
            </a:extLst>
          </p:cNvPr>
          <p:cNvSpPr txBox="1"/>
          <p:nvPr/>
        </p:nvSpPr>
        <p:spPr>
          <a:xfrm>
            <a:off x="845130" y="2646220"/>
            <a:ext cx="5029199" cy="954107"/>
          </a:xfrm>
          <a:prstGeom prst="rect">
            <a:avLst/>
          </a:prstGeom>
          <a:noFill/>
        </p:spPr>
        <p:txBody>
          <a:bodyPr wrap="square" rtlCol="0">
            <a:spAutoFit/>
          </a:bodyPr>
          <a:lstStyle/>
          <a:p>
            <a:r>
              <a:rPr lang="en-US" sz="2800" dirty="0"/>
              <a:t>Watch the </a:t>
            </a:r>
            <a:r>
              <a:rPr lang="en-US" sz="2800" dirty="0" err="1"/>
              <a:t>LabRat</a:t>
            </a:r>
            <a:r>
              <a:rPr lang="en-US" sz="2800" dirty="0"/>
              <a:t> video to see the results from the experiment.</a:t>
            </a:r>
          </a:p>
        </p:txBody>
      </p:sp>
      <p:sp>
        <p:nvSpPr>
          <p:cNvPr id="8" name="Slide Number Placeholder 7">
            <a:extLst>
              <a:ext uri="{FF2B5EF4-FFF2-40B4-BE49-F238E27FC236}">
                <a16:creationId xmlns:a16="http://schemas.microsoft.com/office/drawing/2014/main" id="{41EA22EE-D9CE-47B2-82B0-D6E9CBFE42C0}"/>
              </a:ext>
            </a:extLst>
          </p:cNvPr>
          <p:cNvSpPr>
            <a:spLocks noGrp="1"/>
          </p:cNvSpPr>
          <p:nvPr>
            <p:ph type="sldNum" sz="quarter" idx="12"/>
          </p:nvPr>
        </p:nvSpPr>
        <p:spPr/>
        <p:txBody>
          <a:bodyPr/>
          <a:lstStyle/>
          <a:p>
            <a:fld id="{D0A0DD62-78EA-4986-BD32-80090DCF05D4}" type="slidenum">
              <a:rPr lang="en-US" smtClean="0"/>
              <a:t>19</a:t>
            </a:fld>
            <a:endParaRPr lang="en-US"/>
          </a:p>
        </p:txBody>
      </p:sp>
    </p:spTree>
    <p:extLst>
      <p:ext uri="{BB962C8B-B14F-4D97-AF65-F5344CB8AC3E}">
        <p14:creationId xmlns:p14="http://schemas.microsoft.com/office/powerpoint/2010/main" val="42497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90ABD8-24A4-4F76-BE23-5D3218BD165D}"/>
              </a:ext>
            </a:extLst>
          </p:cNvPr>
          <p:cNvSpPr txBox="1"/>
          <p:nvPr/>
        </p:nvSpPr>
        <p:spPr>
          <a:xfrm>
            <a:off x="1454727" y="762000"/>
            <a:ext cx="8839200" cy="4678204"/>
          </a:xfrm>
          <a:prstGeom prst="rect">
            <a:avLst/>
          </a:prstGeom>
          <a:noFill/>
        </p:spPr>
        <p:txBody>
          <a:bodyPr wrap="square" rtlCol="0">
            <a:spAutoFit/>
          </a:bodyPr>
          <a:lstStyle/>
          <a:p>
            <a:r>
              <a:rPr lang="en-US" sz="2800" dirty="0"/>
              <a:t>Airplane/Drone propellers are devices that impart momentum to a fluid (air).  To understand how a propeller works we need to understand the basics of momentum.</a:t>
            </a:r>
          </a:p>
          <a:p>
            <a:endParaRPr lang="en-US" sz="2800" dirty="0"/>
          </a:p>
          <a:p>
            <a:r>
              <a:rPr lang="en-US" sz="2800" dirty="0"/>
              <a:t>	</a:t>
            </a:r>
            <a:r>
              <a:rPr lang="en-US" sz="2800" b="1" dirty="0"/>
              <a:t>Momentum   =   Mass   *   Velocity</a:t>
            </a:r>
          </a:p>
          <a:p>
            <a:endParaRPr lang="en-US" sz="2800" dirty="0"/>
          </a:p>
          <a:p>
            <a:r>
              <a:rPr lang="en-US" sz="2800" dirty="0"/>
              <a:t>Momentum is generally depicted as “p”, so the general equation becomes:</a:t>
            </a:r>
          </a:p>
          <a:p>
            <a:endParaRPr lang="en-US" sz="2800" dirty="0"/>
          </a:p>
          <a:p>
            <a:r>
              <a:rPr lang="en-US" sz="2800" dirty="0"/>
              <a:t>	</a:t>
            </a:r>
            <a:r>
              <a:rPr lang="en-US" sz="2800" b="1" dirty="0"/>
              <a:t>p   =  mv</a:t>
            </a:r>
          </a:p>
          <a:p>
            <a:endParaRPr lang="en-US" dirty="0"/>
          </a:p>
        </p:txBody>
      </p:sp>
      <p:sp>
        <p:nvSpPr>
          <p:cNvPr id="3" name="Slide Number Placeholder 2">
            <a:extLst>
              <a:ext uri="{FF2B5EF4-FFF2-40B4-BE49-F238E27FC236}">
                <a16:creationId xmlns:a16="http://schemas.microsoft.com/office/drawing/2014/main" id="{E6FA6B25-FC2A-48DB-AAF5-CC3A355AD92F}"/>
              </a:ext>
            </a:extLst>
          </p:cNvPr>
          <p:cNvSpPr>
            <a:spLocks noGrp="1"/>
          </p:cNvSpPr>
          <p:nvPr>
            <p:ph type="sldNum" sz="quarter" idx="12"/>
          </p:nvPr>
        </p:nvSpPr>
        <p:spPr/>
        <p:txBody>
          <a:bodyPr/>
          <a:lstStyle/>
          <a:p>
            <a:fld id="{D0A0DD62-78EA-4986-BD32-80090DCF05D4}" type="slidenum">
              <a:rPr lang="en-US" smtClean="0"/>
              <a:t>2</a:t>
            </a:fld>
            <a:endParaRPr lang="en-US"/>
          </a:p>
        </p:txBody>
      </p:sp>
    </p:spTree>
    <p:extLst>
      <p:ext uri="{BB962C8B-B14F-4D97-AF65-F5344CB8AC3E}">
        <p14:creationId xmlns:p14="http://schemas.microsoft.com/office/powerpoint/2010/main" val="3210166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804169A-C160-4F4B-8003-1190528C0148}"/>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283901" y="1769485"/>
            <a:ext cx="4978544" cy="3319029"/>
          </a:xfrm>
          <a:prstGeom prst="rect">
            <a:avLst/>
          </a:prstGeom>
        </p:spPr>
      </p:pic>
      <p:sp>
        <p:nvSpPr>
          <p:cNvPr id="3" name="TextBox 2">
            <a:extLst>
              <a:ext uri="{FF2B5EF4-FFF2-40B4-BE49-F238E27FC236}">
                <a16:creationId xmlns:a16="http://schemas.microsoft.com/office/drawing/2014/main" id="{3F0F4ED3-3F27-47AB-A2EF-3FF0DF59AA9C}"/>
              </a:ext>
            </a:extLst>
          </p:cNvPr>
          <p:cNvSpPr txBox="1"/>
          <p:nvPr/>
        </p:nvSpPr>
        <p:spPr>
          <a:xfrm>
            <a:off x="817418" y="2729345"/>
            <a:ext cx="4978544" cy="1107996"/>
          </a:xfrm>
          <a:prstGeom prst="rect">
            <a:avLst/>
          </a:prstGeom>
          <a:noFill/>
        </p:spPr>
        <p:txBody>
          <a:bodyPr wrap="square" rtlCol="0">
            <a:spAutoFit/>
          </a:bodyPr>
          <a:lstStyle/>
          <a:p>
            <a:pPr algn="ctr"/>
            <a:r>
              <a:rPr lang="en-US" sz="6600" dirty="0"/>
              <a:t>Questions?</a:t>
            </a:r>
          </a:p>
        </p:txBody>
      </p:sp>
      <p:sp>
        <p:nvSpPr>
          <p:cNvPr id="4" name="Slide Number Placeholder 3">
            <a:extLst>
              <a:ext uri="{FF2B5EF4-FFF2-40B4-BE49-F238E27FC236}">
                <a16:creationId xmlns:a16="http://schemas.microsoft.com/office/drawing/2014/main" id="{129A1692-65AA-4F10-89A9-3B75822DFB10}"/>
              </a:ext>
            </a:extLst>
          </p:cNvPr>
          <p:cNvSpPr>
            <a:spLocks noGrp="1"/>
          </p:cNvSpPr>
          <p:nvPr>
            <p:ph type="sldNum" sz="quarter" idx="12"/>
          </p:nvPr>
        </p:nvSpPr>
        <p:spPr/>
        <p:txBody>
          <a:bodyPr/>
          <a:lstStyle/>
          <a:p>
            <a:fld id="{D0A0DD62-78EA-4986-BD32-80090DCF05D4}" type="slidenum">
              <a:rPr lang="en-US" smtClean="0"/>
              <a:t>20</a:t>
            </a:fld>
            <a:endParaRPr lang="en-US"/>
          </a:p>
        </p:txBody>
      </p:sp>
    </p:spTree>
    <p:extLst>
      <p:ext uri="{BB962C8B-B14F-4D97-AF65-F5344CB8AC3E}">
        <p14:creationId xmlns:p14="http://schemas.microsoft.com/office/powerpoint/2010/main" val="2781517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A825FA3-8070-4C54-9B55-7EB8B0CD04B7}"/>
              </a:ext>
            </a:extLst>
          </p:cNvPr>
          <p:cNvGrpSpPr/>
          <p:nvPr/>
        </p:nvGrpSpPr>
        <p:grpSpPr>
          <a:xfrm>
            <a:off x="478989" y="2790281"/>
            <a:ext cx="5154948" cy="3447997"/>
            <a:chOff x="5846912" y="1641881"/>
            <a:chExt cx="5777385" cy="3733663"/>
          </a:xfrm>
        </p:grpSpPr>
        <p:sp>
          <p:nvSpPr>
            <p:cNvPr id="3" name="Oval 2">
              <a:extLst>
                <a:ext uri="{FF2B5EF4-FFF2-40B4-BE49-F238E27FC236}">
                  <a16:creationId xmlns:a16="http://schemas.microsoft.com/office/drawing/2014/main" id="{B41AF169-8AD0-4919-9FBB-CFF3572667A0}"/>
                </a:ext>
              </a:extLst>
            </p:cNvPr>
            <p:cNvSpPr/>
            <p:nvPr/>
          </p:nvSpPr>
          <p:spPr>
            <a:xfrm rot="20282033">
              <a:off x="5944587" y="1822774"/>
              <a:ext cx="5633161" cy="3485666"/>
            </a:xfrm>
            <a:prstGeom prst="ellipse">
              <a:avLst/>
            </a:prstGeom>
            <a:pattFill prst="wd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37C4DA4-3DF1-4CCE-9780-A7F31E3BF155}"/>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a:ext>
              </a:extLst>
            </a:blip>
            <a:srcRect l="7315" t="16678" r="4184" b="12816"/>
            <a:stretch/>
          </p:blipFill>
          <p:spPr>
            <a:xfrm rot="20906257">
              <a:off x="5846912" y="1641881"/>
              <a:ext cx="5777385" cy="3733663"/>
            </a:xfrm>
            <a:prstGeom prst="rect">
              <a:avLst/>
            </a:prstGeom>
          </p:spPr>
        </p:pic>
      </p:grpSp>
      <p:grpSp>
        <p:nvGrpSpPr>
          <p:cNvPr id="42" name="Group 41">
            <a:extLst>
              <a:ext uri="{FF2B5EF4-FFF2-40B4-BE49-F238E27FC236}">
                <a16:creationId xmlns:a16="http://schemas.microsoft.com/office/drawing/2014/main" id="{99A89608-040F-4BF0-8F59-62EC08E20C18}"/>
              </a:ext>
            </a:extLst>
          </p:cNvPr>
          <p:cNvGrpSpPr/>
          <p:nvPr/>
        </p:nvGrpSpPr>
        <p:grpSpPr>
          <a:xfrm>
            <a:off x="6148785" y="3238628"/>
            <a:ext cx="5007427" cy="2381486"/>
            <a:chOff x="6903150" y="1143188"/>
            <a:chExt cx="5007427" cy="2381486"/>
          </a:xfrm>
        </p:grpSpPr>
        <p:grpSp>
          <p:nvGrpSpPr>
            <p:cNvPr id="6" name="Group 5">
              <a:extLst>
                <a:ext uri="{FF2B5EF4-FFF2-40B4-BE49-F238E27FC236}">
                  <a16:creationId xmlns:a16="http://schemas.microsoft.com/office/drawing/2014/main" id="{21B74448-E871-4A58-A7F2-37B827DBC255}"/>
                </a:ext>
              </a:extLst>
            </p:cNvPr>
            <p:cNvGrpSpPr/>
            <p:nvPr/>
          </p:nvGrpSpPr>
          <p:grpSpPr>
            <a:xfrm>
              <a:off x="6903150" y="1833955"/>
              <a:ext cx="5007427" cy="586183"/>
              <a:chOff x="2119745" y="1870364"/>
              <a:chExt cx="7592291" cy="1011381"/>
            </a:xfrm>
          </p:grpSpPr>
          <p:sp>
            <p:nvSpPr>
              <p:cNvPr id="21" name="Rectangle 20">
                <a:extLst>
                  <a:ext uri="{FF2B5EF4-FFF2-40B4-BE49-F238E27FC236}">
                    <a16:creationId xmlns:a16="http://schemas.microsoft.com/office/drawing/2014/main" id="{73456374-4522-44D1-B9E1-2B8B116B997F}"/>
                  </a:ext>
                </a:extLst>
              </p:cNvPr>
              <p:cNvSpPr/>
              <p:nvPr/>
            </p:nvSpPr>
            <p:spPr>
              <a:xfrm>
                <a:off x="6303818" y="2161310"/>
                <a:ext cx="3408218"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Top Corners Snipped 21">
                <a:extLst>
                  <a:ext uri="{FF2B5EF4-FFF2-40B4-BE49-F238E27FC236}">
                    <a16:creationId xmlns:a16="http://schemas.microsoft.com/office/drawing/2014/main" id="{96D14C5A-396F-454F-817E-6047F4F0EF48}"/>
                  </a:ext>
                </a:extLst>
              </p:cNvPr>
              <p:cNvSpPr/>
              <p:nvPr/>
            </p:nvSpPr>
            <p:spPr>
              <a:xfrm>
                <a:off x="5527963" y="1870364"/>
                <a:ext cx="775855" cy="1011381"/>
              </a:xfrm>
              <a:prstGeom prst="snip2SameRect">
                <a:avLst>
                  <a:gd name="adj1" fmla="val 30953"/>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3EDFC0F-1F3A-4C9F-890E-F1D4C3C3E8E5}"/>
                  </a:ext>
                </a:extLst>
              </p:cNvPr>
              <p:cNvSpPr/>
              <p:nvPr/>
            </p:nvSpPr>
            <p:spPr>
              <a:xfrm>
                <a:off x="2119745" y="2161310"/>
                <a:ext cx="3408218"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a:extLst>
                <a:ext uri="{FF2B5EF4-FFF2-40B4-BE49-F238E27FC236}">
                  <a16:creationId xmlns:a16="http://schemas.microsoft.com/office/drawing/2014/main" id="{06C247B3-5AA4-492E-8A40-12B2C978EF2C}"/>
                </a:ext>
              </a:extLst>
            </p:cNvPr>
            <p:cNvGrpSpPr/>
            <p:nvPr/>
          </p:nvGrpSpPr>
          <p:grpSpPr>
            <a:xfrm>
              <a:off x="7158135" y="2259923"/>
              <a:ext cx="1627369" cy="734926"/>
              <a:chOff x="2506355" y="2605316"/>
              <a:chExt cx="2467427" cy="1268017"/>
            </a:xfrm>
          </p:grpSpPr>
          <p:cxnSp>
            <p:nvCxnSpPr>
              <p:cNvPr id="15" name="Straight Arrow Connector 14">
                <a:extLst>
                  <a:ext uri="{FF2B5EF4-FFF2-40B4-BE49-F238E27FC236}">
                    <a16:creationId xmlns:a16="http://schemas.microsoft.com/office/drawing/2014/main" id="{BC714B15-6701-44C7-A88B-17B9B774A5DA}"/>
                  </a:ext>
                </a:extLst>
              </p:cNvPr>
              <p:cNvCxnSpPr>
                <a:cxnSpLocks/>
              </p:cNvCxnSpPr>
              <p:nvPr/>
            </p:nvCxnSpPr>
            <p:spPr>
              <a:xfrm>
                <a:off x="2992582" y="2612571"/>
                <a:ext cx="0" cy="123899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A2704B2D-EFC2-4E27-8365-36B5EA77F6BF}"/>
                  </a:ext>
                </a:extLst>
              </p:cNvPr>
              <p:cNvCxnSpPr>
                <a:cxnSpLocks/>
              </p:cNvCxnSpPr>
              <p:nvPr/>
            </p:nvCxnSpPr>
            <p:spPr>
              <a:xfrm>
                <a:off x="3464296" y="2605317"/>
                <a:ext cx="0" cy="123899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B511E34-FA98-456E-AE5B-524667C1E877}"/>
                  </a:ext>
                </a:extLst>
              </p:cNvPr>
              <p:cNvCxnSpPr>
                <a:cxnSpLocks/>
              </p:cNvCxnSpPr>
              <p:nvPr/>
            </p:nvCxnSpPr>
            <p:spPr>
              <a:xfrm>
                <a:off x="3957780" y="2634340"/>
                <a:ext cx="0" cy="123899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50203A6-1939-44B7-BA41-49F7FD018905}"/>
                  </a:ext>
                </a:extLst>
              </p:cNvPr>
              <p:cNvCxnSpPr>
                <a:cxnSpLocks/>
              </p:cNvCxnSpPr>
              <p:nvPr/>
            </p:nvCxnSpPr>
            <p:spPr>
              <a:xfrm>
                <a:off x="4465784" y="2619829"/>
                <a:ext cx="0" cy="123899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CCD5F13-A2DE-40A6-BBC2-C54DADE7B28D}"/>
                  </a:ext>
                </a:extLst>
              </p:cNvPr>
              <p:cNvCxnSpPr>
                <a:cxnSpLocks/>
              </p:cNvCxnSpPr>
              <p:nvPr/>
            </p:nvCxnSpPr>
            <p:spPr>
              <a:xfrm>
                <a:off x="2506355" y="2605317"/>
                <a:ext cx="0" cy="123899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F3123436-6415-41EE-B8F7-C88B33575157}"/>
                  </a:ext>
                </a:extLst>
              </p:cNvPr>
              <p:cNvCxnSpPr>
                <a:cxnSpLocks/>
              </p:cNvCxnSpPr>
              <p:nvPr/>
            </p:nvCxnSpPr>
            <p:spPr>
              <a:xfrm>
                <a:off x="4973782" y="2605316"/>
                <a:ext cx="0" cy="123899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F7EEB3EA-B832-4987-85B9-3E162DF738D2}"/>
                </a:ext>
              </a:extLst>
            </p:cNvPr>
            <p:cNvGrpSpPr/>
            <p:nvPr/>
          </p:nvGrpSpPr>
          <p:grpSpPr>
            <a:xfrm>
              <a:off x="9948596" y="2264131"/>
              <a:ext cx="1627369" cy="734926"/>
              <a:chOff x="2506355" y="2605316"/>
              <a:chExt cx="2467427" cy="1268017"/>
            </a:xfrm>
          </p:grpSpPr>
          <p:cxnSp>
            <p:nvCxnSpPr>
              <p:cNvPr id="9" name="Straight Arrow Connector 8">
                <a:extLst>
                  <a:ext uri="{FF2B5EF4-FFF2-40B4-BE49-F238E27FC236}">
                    <a16:creationId xmlns:a16="http://schemas.microsoft.com/office/drawing/2014/main" id="{969C4201-D50E-442F-9A03-640BFBAC47BE}"/>
                  </a:ext>
                </a:extLst>
              </p:cNvPr>
              <p:cNvCxnSpPr>
                <a:cxnSpLocks/>
              </p:cNvCxnSpPr>
              <p:nvPr/>
            </p:nvCxnSpPr>
            <p:spPr>
              <a:xfrm>
                <a:off x="2992582" y="2612571"/>
                <a:ext cx="0" cy="123899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FE90ADB4-17FF-4188-A20C-947B818B62B8}"/>
                  </a:ext>
                </a:extLst>
              </p:cNvPr>
              <p:cNvCxnSpPr>
                <a:cxnSpLocks/>
              </p:cNvCxnSpPr>
              <p:nvPr/>
            </p:nvCxnSpPr>
            <p:spPr>
              <a:xfrm>
                <a:off x="3464296" y="2605317"/>
                <a:ext cx="0" cy="123899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3914400-A931-4FBF-A0F7-212BDE87199E}"/>
                  </a:ext>
                </a:extLst>
              </p:cNvPr>
              <p:cNvCxnSpPr>
                <a:cxnSpLocks/>
              </p:cNvCxnSpPr>
              <p:nvPr/>
            </p:nvCxnSpPr>
            <p:spPr>
              <a:xfrm>
                <a:off x="3957780" y="2634340"/>
                <a:ext cx="0" cy="123899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61038E8C-B221-46EC-A5B8-DE51ED09FB4A}"/>
                  </a:ext>
                </a:extLst>
              </p:cNvPr>
              <p:cNvCxnSpPr>
                <a:cxnSpLocks/>
              </p:cNvCxnSpPr>
              <p:nvPr/>
            </p:nvCxnSpPr>
            <p:spPr>
              <a:xfrm>
                <a:off x="4465784" y="2619829"/>
                <a:ext cx="0" cy="123899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453CEC3-2F83-43CF-B4DC-209CEE0D9111}"/>
                  </a:ext>
                </a:extLst>
              </p:cNvPr>
              <p:cNvCxnSpPr>
                <a:cxnSpLocks/>
              </p:cNvCxnSpPr>
              <p:nvPr/>
            </p:nvCxnSpPr>
            <p:spPr>
              <a:xfrm>
                <a:off x="2506355" y="2605317"/>
                <a:ext cx="0" cy="123899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FBC058A-AD33-4F76-9EC0-A3F913F3DFA8}"/>
                  </a:ext>
                </a:extLst>
              </p:cNvPr>
              <p:cNvCxnSpPr>
                <a:cxnSpLocks/>
              </p:cNvCxnSpPr>
              <p:nvPr/>
            </p:nvCxnSpPr>
            <p:spPr>
              <a:xfrm>
                <a:off x="4973782" y="2605316"/>
                <a:ext cx="0" cy="123899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4" name="TextBox 23">
              <a:extLst>
                <a:ext uri="{FF2B5EF4-FFF2-40B4-BE49-F238E27FC236}">
                  <a16:creationId xmlns:a16="http://schemas.microsoft.com/office/drawing/2014/main" id="{80113160-F4DE-49ED-A457-06651AF952E7}"/>
                </a:ext>
              </a:extLst>
            </p:cNvPr>
            <p:cNvSpPr txBox="1"/>
            <p:nvPr/>
          </p:nvSpPr>
          <p:spPr>
            <a:xfrm>
              <a:off x="9662718" y="1143188"/>
              <a:ext cx="2247859" cy="646331"/>
            </a:xfrm>
            <a:prstGeom prst="rect">
              <a:avLst/>
            </a:prstGeom>
            <a:noFill/>
          </p:spPr>
          <p:txBody>
            <a:bodyPr wrap="square" rtlCol="0">
              <a:spAutoFit/>
            </a:bodyPr>
            <a:lstStyle/>
            <a:p>
              <a:pPr algn="ctr"/>
              <a:r>
                <a:rPr lang="en-US" dirty="0"/>
                <a:t>Low Momentum (possibly zero…)</a:t>
              </a:r>
            </a:p>
          </p:txBody>
        </p:sp>
        <p:sp>
          <p:nvSpPr>
            <p:cNvPr id="25" name="TextBox 24">
              <a:extLst>
                <a:ext uri="{FF2B5EF4-FFF2-40B4-BE49-F238E27FC236}">
                  <a16:creationId xmlns:a16="http://schemas.microsoft.com/office/drawing/2014/main" id="{46ADC41A-C0FD-4F67-9ED9-A5323CF0AE09}"/>
                </a:ext>
              </a:extLst>
            </p:cNvPr>
            <p:cNvSpPr txBox="1"/>
            <p:nvPr/>
          </p:nvSpPr>
          <p:spPr>
            <a:xfrm>
              <a:off x="9547755" y="3155342"/>
              <a:ext cx="2247859" cy="369332"/>
            </a:xfrm>
            <a:prstGeom prst="rect">
              <a:avLst/>
            </a:prstGeom>
            <a:noFill/>
          </p:spPr>
          <p:txBody>
            <a:bodyPr wrap="square" rtlCol="0">
              <a:spAutoFit/>
            </a:bodyPr>
            <a:lstStyle/>
            <a:p>
              <a:pPr algn="ctr"/>
              <a:r>
                <a:rPr lang="en-US" dirty="0"/>
                <a:t>High Momentum </a:t>
              </a:r>
            </a:p>
          </p:txBody>
        </p:sp>
      </p:grpSp>
      <p:sp>
        <p:nvSpPr>
          <p:cNvPr id="27" name="TextBox 26">
            <a:extLst>
              <a:ext uri="{FF2B5EF4-FFF2-40B4-BE49-F238E27FC236}">
                <a16:creationId xmlns:a16="http://schemas.microsoft.com/office/drawing/2014/main" id="{CA6BA8C4-AB6B-47F3-A9A7-01CA66E1800B}"/>
              </a:ext>
            </a:extLst>
          </p:cNvPr>
          <p:cNvSpPr txBox="1"/>
          <p:nvPr/>
        </p:nvSpPr>
        <p:spPr>
          <a:xfrm>
            <a:off x="914400" y="653143"/>
            <a:ext cx="10580914" cy="1815882"/>
          </a:xfrm>
          <a:prstGeom prst="rect">
            <a:avLst/>
          </a:prstGeom>
          <a:noFill/>
        </p:spPr>
        <p:txBody>
          <a:bodyPr wrap="square" rtlCol="0">
            <a:spAutoFit/>
          </a:bodyPr>
          <a:lstStyle/>
          <a:p>
            <a:r>
              <a:rPr lang="en-US" sz="2800" dirty="0"/>
              <a:t>Aeronautical Engineers refer to the circular area swept out by the propeller as the “actuator disk”.  The spinning propeller accelerates the gas molecules as they move across the disk.  Acceleration implies higher velocity, which in turn, means higher momentum…   </a:t>
            </a:r>
          </a:p>
        </p:txBody>
      </p:sp>
      <p:sp>
        <p:nvSpPr>
          <p:cNvPr id="28" name="TextBox 27">
            <a:extLst>
              <a:ext uri="{FF2B5EF4-FFF2-40B4-BE49-F238E27FC236}">
                <a16:creationId xmlns:a16="http://schemas.microsoft.com/office/drawing/2014/main" id="{94562299-CF4E-47B4-8976-EF719922D198}"/>
              </a:ext>
            </a:extLst>
          </p:cNvPr>
          <p:cNvSpPr txBox="1"/>
          <p:nvPr/>
        </p:nvSpPr>
        <p:spPr>
          <a:xfrm>
            <a:off x="5584599" y="3138329"/>
            <a:ext cx="2089506" cy="461665"/>
          </a:xfrm>
          <a:prstGeom prst="rect">
            <a:avLst/>
          </a:prstGeom>
          <a:noFill/>
        </p:spPr>
        <p:txBody>
          <a:bodyPr wrap="square" rtlCol="0">
            <a:spAutoFit/>
          </a:bodyPr>
          <a:lstStyle/>
          <a:p>
            <a:r>
              <a:rPr lang="en-US" sz="2400" dirty="0"/>
              <a:t>Actuator Disk</a:t>
            </a:r>
          </a:p>
        </p:txBody>
      </p:sp>
      <p:cxnSp>
        <p:nvCxnSpPr>
          <p:cNvPr id="30" name="Straight Arrow Connector 29">
            <a:extLst>
              <a:ext uri="{FF2B5EF4-FFF2-40B4-BE49-F238E27FC236}">
                <a16:creationId xmlns:a16="http://schemas.microsoft.com/office/drawing/2014/main" id="{A1CA4493-B000-4926-B587-88BB56DC117B}"/>
              </a:ext>
            </a:extLst>
          </p:cNvPr>
          <p:cNvCxnSpPr/>
          <p:nvPr/>
        </p:nvCxnSpPr>
        <p:spPr>
          <a:xfrm flipH="1">
            <a:off x="4862286" y="3651195"/>
            <a:ext cx="1584314" cy="578392"/>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6295B33-8C08-49C0-B66C-D0EA70965B5F}"/>
              </a:ext>
            </a:extLst>
          </p:cNvPr>
          <p:cNvCxnSpPr>
            <a:cxnSpLocks/>
          </p:cNvCxnSpPr>
          <p:nvPr/>
        </p:nvCxnSpPr>
        <p:spPr>
          <a:xfrm>
            <a:off x="6432086" y="3649369"/>
            <a:ext cx="365504" cy="477375"/>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Slide Number Placeholder 42">
            <a:extLst>
              <a:ext uri="{FF2B5EF4-FFF2-40B4-BE49-F238E27FC236}">
                <a16:creationId xmlns:a16="http://schemas.microsoft.com/office/drawing/2014/main" id="{03C21E0B-964F-47A9-8826-8CB650CFCF50}"/>
              </a:ext>
            </a:extLst>
          </p:cNvPr>
          <p:cNvSpPr>
            <a:spLocks noGrp="1"/>
          </p:cNvSpPr>
          <p:nvPr>
            <p:ph type="sldNum" sz="quarter" idx="12"/>
          </p:nvPr>
        </p:nvSpPr>
        <p:spPr/>
        <p:txBody>
          <a:bodyPr/>
          <a:lstStyle/>
          <a:p>
            <a:fld id="{D0A0DD62-78EA-4986-BD32-80090DCF05D4}" type="slidenum">
              <a:rPr lang="en-US" smtClean="0"/>
              <a:t>3</a:t>
            </a:fld>
            <a:endParaRPr lang="en-US"/>
          </a:p>
        </p:txBody>
      </p:sp>
    </p:spTree>
    <p:extLst>
      <p:ext uri="{BB962C8B-B14F-4D97-AF65-F5344CB8AC3E}">
        <p14:creationId xmlns:p14="http://schemas.microsoft.com/office/powerpoint/2010/main" val="1447175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B443B7-F4B4-4B36-A8AE-95F740879994}"/>
              </a:ext>
            </a:extLst>
          </p:cNvPr>
          <p:cNvSpPr txBox="1"/>
          <p:nvPr/>
        </p:nvSpPr>
        <p:spPr>
          <a:xfrm>
            <a:off x="1094508" y="1066976"/>
            <a:ext cx="9781310" cy="4678204"/>
          </a:xfrm>
          <a:prstGeom prst="rect">
            <a:avLst/>
          </a:prstGeom>
          <a:noFill/>
        </p:spPr>
        <p:txBody>
          <a:bodyPr wrap="square" rtlCol="0">
            <a:spAutoFit/>
          </a:bodyPr>
          <a:lstStyle/>
          <a:p>
            <a:r>
              <a:rPr lang="en-US" sz="2800" dirty="0"/>
              <a:t>Simply put, when the propeller imparts momentum to the air, it produces </a:t>
            </a:r>
            <a:r>
              <a:rPr lang="en-US" sz="2800" b="1" dirty="0"/>
              <a:t>thrust</a:t>
            </a:r>
            <a:r>
              <a:rPr lang="en-US" sz="2800" dirty="0"/>
              <a:t>, which is a </a:t>
            </a:r>
            <a:r>
              <a:rPr lang="en-US" sz="2800" b="1" dirty="0"/>
              <a:t>force</a:t>
            </a:r>
            <a:r>
              <a:rPr lang="en-US" sz="2800" dirty="0"/>
              <a:t> that moves the airplane forward.   </a:t>
            </a:r>
          </a:p>
          <a:p>
            <a:endParaRPr lang="en-US" sz="2800" dirty="0"/>
          </a:p>
          <a:p>
            <a:r>
              <a:rPr lang="en-US" sz="2800" dirty="0"/>
              <a:t>A true understanding of the concept requires us to dig a little deeper into what is really going on.  To be more precise, the force comes about when the propeller “changes the momentum” of the gas molecules from zero velocity to some non-zero velocity. </a:t>
            </a:r>
          </a:p>
          <a:p>
            <a:endParaRPr lang="en-US" sz="2800" dirty="0"/>
          </a:p>
          <a:p>
            <a:r>
              <a:rPr lang="en-US" sz="2800" dirty="0"/>
              <a:t>That said, how does this “change in momentum” mathematically relate to force?</a:t>
            </a:r>
          </a:p>
          <a:p>
            <a:r>
              <a:rPr lang="en-US" dirty="0"/>
              <a:t> </a:t>
            </a:r>
          </a:p>
        </p:txBody>
      </p:sp>
      <p:sp>
        <p:nvSpPr>
          <p:cNvPr id="3" name="Slide Number Placeholder 2">
            <a:extLst>
              <a:ext uri="{FF2B5EF4-FFF2-40B4-BE49-F238E27FC236}">
                <a16:creationId xmlns:a16="http://schemas.microsoft.com/office/drawing/2014/main" id="{4D31972F-BD3C-49E9-8320-06FE2E9B373B}"/>
              </a:ext>
            </a:extLst>
          </p:cNvPr>
          <p:cNvSpPr>
            <a:spLocks noGrp="1"/>
          </p:cNvSpPr>
          <p:nvPr>
            <p:ph type="sldNum" sz="quarter" idx="12"/>
          </p:nvPr>
        </p:nvSpPr>
        <p:spPr/>
        <p:txBody>
          <a:bodyPr/>
          <a:lstStyle/>
          <a:p>
            <a:fld id="{D0A0DD62-78EA-4986-BD32-80090DCF05D4}" type="slidenum">
              <a:rPr lang="en-US" smtClean="0"/>
              <a:t>4</a:t>
            </a:fld>
            <a:endParaRPr lang="en-US"/>
          </a:p>
        </p:txBody>
      </p:sp>
    </p:spTree>
    <p:extLst>
      <p:ext uri="{BB962C8B-B14F-4D97-AF65-F5344CB8AC3E}">
        <p14:creationId xmlns:p14="http://schemas.microsoft.com/office/powerpoint/2010/main" val="3925397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B443B7-F4B4-4B36-A8AE-95F740879994}"/>
              </a:ext>
            </a:extLst>
          </p:cNvPr>
          <p:cNvSpPr txBox="1"/>
          <p:nvPr/>
        </p:nvSpPr>
        <p:spPr>
          <a:xfrm>
            <a:off x="1205345" y="1080831"/>
            <a:ext cx="9781310" cy="3108543"/>
          </a:xfrm>
          <a:prstGeom prst="rect">
            <a:avLst/>
          </a:prstGeom>
          <a:noFill/>
        </p:spPr>
        <p:txBody>
          <a:bodyPr wrap="square" rtlCol="0">
            <a:spAutoFit/>
          </a:bodyPr>
          <a:lstStyle/>
          <a:p>
            <a:r>
              <a:rPr lang="en-US" sz="2800" dirty="0"/>
              <a:t>Engineers and scientists view the “change” in something over time as a </a:t>
            </a:r>
            <a:r>
              <a:rPr lang="en-US" sz="2800" b="1" dirty="0"/>
              <a:t>derivative</a:t>
            </a:r>
            <a:r>
              <a:rPr lang="en-US" sz="2800" dirty="0"/>
              <a:t> (from calculus).  In this case, the change in momentum over time can be mathematically depicted as follows:</a:t>
            </a:r>
          </a:p>
          <a:p>
            <a:endParaRPr lang="en-US" sz="2800" dirty="0"/>
          </a:p>
          <a:p>
            <a:r>
              <a:rPr lang="en-US" sz="2800" dirty="0"/>
              <a:t>	        	        Change in Momentum 	   </a:t>
            </a:r>
            <a:r>
              <a:rPr lang="en-US" sz="2800" dirty="0" err="1"/>
              <a:t>dp</a:t>
            </a:r>
            <a:endParaRPr lang="en-US" sz="2800" dirty="0"/>
          </a:p>
          <a:p>
            <a:r>
              <a:rPr lang="en-US" sz="2800" dirty="0"/>
              <a:t>	Force   =    ------------------------------   =   --------</a:t>
            </a:r>
          </a:p>
          <a:p>
            <a:r>
              <a:rPr lang="en-US" sz="2800" dirty="0"/>
              <a:t>	            	 Change in Time		   </a:t>
            </a:r>
            <a:r>
              <a:rPr lang="en-US" sz="2800" dirty="0" err="1"/>
              <a:t>dt</a:t>
            </a:r>
            <a:endParaRPr lang="en-US" dirty="0"/>
          </a:p>
        </p:txBody>
      </p:sp>
      <p:sp>
        <p:nvSpPr>
          <p:cNvPr id="3" name="TextBox 2">
            <a:extLst>
              <a:ext uri="{FF2B5EF4-FFF2-40B4-BE49-F238E27FC236}">
                <a16:creationId xmlns:a16="http://schemas.microsoft.com/office/drawing/2014/main" id="{7A988173-F7A7-4CD1-9568-6246D40EAE64}"/>
              </a:ext>
            </a:extLst>
          </p:cNvPr>
          <p:cNvSpPr txBox="1"/>
          <p:nvPr/>
        </p:nvSpPr>
        <p:spPr>
          <a:xfrm>
            <a:off x="1205345" y="4823062"/>
            <a:ext cx="9781310" cy="1384995"/>
          </a:xfrm>
          <a:prstGeom prst="rect">
            <a:avLst/>
          </a:prstGeom>
          <a:noFill/>
        </p:spPr>
        <p:txBody>
          <a:bodyPr wrap="square" rtlCol="0">
            <a:spAutoFit/>
          </a:bodyPr>
          <a:lstStyle/>
          <a:p>
            <a:r>
              <a:rPr lang="en-US" sz="2800" dirty="0"/>
              <a:t>Recall that in calculus, the “d” in the equation represents the “change”.  So “</a:t>
            </a:r>
            <a:r>
              <a:rPr lang="en-US" sz="2800" dirty="0" err="1"/>
              <a:t>dp</a:t>
            </a:r>
            <a:r>
              <a:rPr lang="en-US" sz="2800" dirty="0"/>
              <a:t>” is the change in momentum, and “</a:t>
            </a:r>
            <a:r>
              <a:rPr lang="en-US" sz="2800" dirty="0" err="1"/>
              <a:t>dt</a:t>
            </a:r>
            <a:r>
              <a:rPr lang="en-US" sz="2800" dirty="0"/>
              <a:t>” is the change in time.</a:t>
            </a:r>
          </a:p>
        </p:txBody>
      </p:sp>
      <p:sp>
        <p:nvSpPr>
          <p:cNvPr id="4" name="Slide Number Placeholder 3">
            <a:extLst>
              <a:ext uri="{FF2B5EF4-FFF2-40B4-BE49-F238E27FC236}">
                <a16:creationId xmlns:a16="http://schemas.microsoft.com/office/drawing/2014/main" id="{6F8CA6E4-DA7B-49E4-86C8-4D3392A6CCE2}"/>
              </a:ext>
            </a:extLst>
          </p:cNvPr>
          <p:cNvSpPr>
            <a:spLocks noGrp="1"/>
          </p:cNvSpPr>
          <p:nvPr>
            <p:ph type="sldNum" sz="quarter" idx="12"/>
          </p:nvPr>
        </p:nvSpPr>
        <p:spPr/>
        <p:txBody>
          <a:bodyPr/>
          <a:lstStyle/>
          <a:p>
            <a:fld id="{D0A0DD62-78EA-4986-BD32-80090DCF05D4}" type="slidenum">
              <a:rPr lang="en-US" smtClean="0"/>
              <a:t>5</a:t>
            </a:fld>
            <a:endParaRPr lang="en-US"/>
          </a:p>
        </p:txBody>
      </p:sp>
    </p:spTree>
    <p:extLst>
      <p:ext uri="{BB962C8B-B14F-4D97-AF65-F5344CB8AC3E}">
        <p14:creationId xmlns:p14="http://schemas.microsoft.com/office/powerpoint/2010/main" val="1198189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B293248-1CE7-40BA-A3B5-35E87601FC98}"/>
              </a:ext>
            </a:extLst>
          </p:cNvPr>
          <p:cNvGrpSpPr/>
          <p:nvPr/>
        </p:nvGrpSpPr>
        <p:grpSpPr>
          <a:xfrm>
            <a:off x="8714510" y="2038989"/>
            <a:ext cx="2854036" cy="2147454"/>
            <a:chOff x="3879273" y="1385455"/>
            <a:chExt cx="2854036" cy="2147454"/>
          </a:xfrm>
        </p:grpSpPr>
        <p:cxnSp>
          <p:nvCxnSpPr>
            <p:cNvPr id="3" name="Straight Connector 2">
              <a:extLst>
                <a:ext uri="{FF2B5EF4-FFF2-40B4-BE49-F238E27FC236}">
                  <a16:creationId xmlns:a16="http://schemas.microsoft.com/office/drawing/2014/main" id="{C0321D75-8C70-435D-BDFC-DB649ABCE7E6}"/>
                </a:ext>
              </a:extLst>
            </p:cNvPr>
            <p:cNvCxnSpPr/>
            <p:nvPr/>
          </p:nvCxnSpPr>
          <p:spPr>
            <a:xfrm>
              <a:off x="3893127" y="1385455"/>
              <a:ext cx="0" cy="214745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EE9FA5AC-27F7-4705-8D9E-5196E8F7657A}"/>
                </a:ext>
              </a:extLst>
            </p:cNvPr>
            <p:cNvCxnSpPr>
              <a:cxnSpLocks/>
            </p:cNvCxnSpPr>
            <p:nvPr/>
          </p:nvCxnSpPr>
          <p:spPr>
            <a:xfrm flipH="1">
              <a:off x="3879273" y="3519054"/>
              <a:ext cx="285403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E13002E1-5ED7-40E2-8DA7-978569E1ADA1}"/>
              </a:ext>
            </a:extLst>
          </p:cNvPr>
          <p:cNvSpPr txBox="1"/>
          <p:nvPr/>
        </p:nvSpPr>
        <p:spPr>
          <a:xfrm>
            <a:off x="7304561" y="3182092"/>
            <a:ext cx="1537854" cy="369332"/>
          </a:xfrm>
          <a:prstGeom prst="rect">
            <a:avLst/>
          </a:prstGeom>
          <a:noFill/>
        </p:spPr>
        <p:txBody>
          <a:bodyPr wrap="square" rtlCol="0">
            <a:spAutoFit/>
          </a:bodyPr>
          <a:lstStyle/>
          <a:p>
            <a:r>
              <a:rPr lang="en-US" dirty="0"/>
              <a:t>Momentum</a:t>
            </a:r>
          </a:p>
        </p:txBody>
      </p:sp>
      <p:sp>
        <p:nvSpPr>
          <p:cNvPr id="9" name="TextBox 8">
            <a:extLst>
              <a:ext uri="{FF2B5EF4-FFF2-40B4-BE49-F238E27FC236}">
                <a16:creationId xmlns:a16="http://schemas.microsoft.com/office/drawing/2014/main" id="{290DDF86-B932-403C-8665-824C71FE8727}"/>
              </a:ext>
            </a:extLst>
          </p:cNvPr>
          <p:cNvSpPr txBox="1"/>
          <p:nvPr/>
        </p:nvSpPr>
        <p:spPr>
          <a:xfrm>
            <a:off x="9331533" y="4809795"/>
            <a:ext cx="1537854" cy="369332"/>
          </a:xfrm>
          <a:prstGeom prst="rect">
            <a:avLst/>
          </a:prstGeom>
          <a:noFill/>
        </p:spPr>
        <p:txBody>
          <a:bodyPr wrap="square" rtlCol="0">
            <a:spAutoFit/>
          </a:bodyPr>
          <a:lstStyle/>
          <a:p>
            <a:pPr algn="ctr"/>
            <a:r>
              <a:rPr lang="en-US" dirty="0"/>
              <a:t>Time</a:t>
            </a:r>
          </a:p>
        </p:txBody>
      </p:sp>
      <p:cxnSp>
        <p:nvCxnSpPr>
          <p:cNvPr id="11" name="Straight Connector 10">
            <a:extLst>
              <a:ext uri="{FF2B5EF4-FFF2-40B4-BE49-F238E27FC236}">
                <a16:creationId xmlns:a16="http://schemas.microsoft.com/office/drawing/2014/main" id="{79FBDFC5-CAD5-4C98-B92F-52A47304D36D}"/>
              </a:ext>
            </a:extLst>
          </p:cNvPr>
          <p:cNvCxnSpPr/>
          <p:nvPr/>
        </p:nvCxnSpPr>
        <p:spPr>
          <a:xfrm flipV="1">
            <a:off x="8728364" y="2662443"/>
            <a:ext cx="2507673" cy="148936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E19B111D-5849-466F-9FAE-F757B419AD91}"/>
              </a:ext>
            </a:extLst>
          </p:cNvPr>
          <p:cNvSpPr/>
          <p:nvPr/>
        </p:nvSpPr>
        <p:spPr>
          <a:xfrm>
            <a:off x="8645233" y="4038612"/>
            <a:ext cx="138540" cy="1846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C36BBF13-BF9F-4F3C-8758-715E2E1DFCCF}"/>
              </a:ext>
            </a:extLst>
          </p:cNvPr>
          <p:cNvSpPr/>
          <p:nvPr/>
        </p:nvSpPr>
        <p:spPr>
          <a:xfrm>
            <a:off x="10889684" y="2708664"/>
            <a:ext cx="138537" cy="1846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B565B7B4-1026-4F2D-93FF-8794AB927BDD}"/>
              </a:ext>
            </a:extLst>
          </p:cNvPr>
          <p:cNvCxnSpPr>
            <a:cxnSpLocks/>
          </p:cNvCxnSpPr>
          <p:nvPr/>
        </p:nvCxnSpPr>
        <p:spPr>
          <a:xfrm>
            <a:off x="8825349" y="4073391"/>
            <a:ext cx="2064335" cy="0"/>
          </a:xfrm>
          <a:prstGeom prst="line">
            <a:avLst/>
          </a:prstGeom>
          <a:ln w="38100">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763A6C7-993D-4565-882C-BEA5ACA17C27}"/>
              </a:ext>
            </a:extLst>
          </p:cNvPr>
          <p:cNvCxnSpPr>
            <a:cxnSpLocks/>
          </p:cNvCxnSpPr>
          <p:nvPr/>
        </p:nvCxnSpPr>
        <p:spPr>
          <a:xfrm>
            <a:off x="10938659" y="2990981"/>
            <a:ext cx="0" cy="1112251"/>
          </a:xfrm>
          <a:prstGeom prst="line">
            <a:avLst/>
          </a:prstGeom>
          <a:ln w="381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7DDD76A6-FF1F-4A70-B445-4A569FBF49C7}"/>
              </a:ext>
            </a:extLst>
          </p:cNvPr>
          <p:cNvSpPr txBox="1"/>
          <p:nvPr/>
        </p:nvSpPr>
        <p:spPr>
          <a:xfrm>
            <a:off x="9434943" y="3692105"/>
            <a:ext cx="1122218" cy="369332"/>
          </a:xfrm>
          <a:prstGeom prst="rect">
            <a:avLst/>
          </a:prstGeom>
          <a:noFill/>
        </p:spPr>
        <p:txBody>
          <a:bodyPr wrap="square" rtlCol="0">
            <a:spAutoFit/>
          </a:bodyPr>
          <a:lstStyle/>
          <a:p>
            <a:pPr algn="ctr"/>
            <a:r>
              <a:rPr lang="en-US" i="1" dirty="0">
                <a:solidFill>
                  <a:srgbClr val="FF0000"/>
                </a:solidFill>
              </a:rPr>
              <a:t>Run</a:t>
            </a:r>
          </a:p>
        </p:txBody>
      </p:sp>
      <p:sp>
        <p:nvSpPr>
          <p:cNvPr id="20" name="TextBox 19">
            <a:extLst>
              <a:ext uri="{FF2B5EF4-FFF2-40B4-BE49-F238E27FC236}">
                <a16:creationId xmlns:a16="http://schemas.microsoft.com/office/drawing/2014/main" id="{BFF5BEE2-4669-4917-BDA2-4D3555344DAB}"/>
              </a:ext>
            </a:extLst>
          </p:cNvPr>
          <p:cNvSpPr txBox="1"/>
          <p:nvPr/>
        </p:nvSpPr>
        <p:spPr>
          <a:xfrm>
            <a:off x="10730346" y="3184288"/>
            <a:ext cx="1122218" cy="369332"/>
          </a:xfrm>
          <a:prstGeom prst="rect">
            <a:avLst/>
          </a:prstGeom>
          <a:noFill/>
        </p:spPr>
        <p:txBody>
          <a:bodyPr wrap="square" rtlCol="0">
            <a:spAutoFit/>
          </a:bodyPr>
          <a:lstStyle/>
          <a:p>
            <a:pPr algn="ctr"/>
            <a:r>
              <a:rPr lang="en-US" i="1" dirty="0">
                <a:solidFill>
                  <a:srgbClr val="FF0000"/>
                </a:solidFill>
              </a:rPr>
              <a:t>Rise</a:t>
            </a:r>
          </a:p>
        </p:txBody>
      </p:sp>
      <p:sp>
        <p:nvSpPr>
          <p:cNvPr id="22" name="TextBox 21">
            <a:extLst>
              <a:ext uri="{FF2B5EF4-FFF2-40B4-BE49-F238E27FC236}">
                <a16:creationId xmlns:a16="http://schemas.microsoft.com/office/drawing/2014/main" id="{B864F304-60CF-4061-8B3A-225B9492E17F}"/>
              </a:ext>
            </a:extLst>
          </p:cNvPr>
          <p:cNvSpPr txBox="1"/>
          <p:nvPr/>
        </p:nvSpPr>
        <p:spPr>
          <a:xfrm>
            <a:off x="676979" y="525539"/>
            <a:ext cx="6352299" cy="3231654"/>
          </a:xfrm>
          <a:prstGeom prst="rect">
            <a:avLst/>
          </a:prstGeom>
          <a:noFill/>
        </p:spPr>
        <p:txBody>
          <a:bodyPr wrap="square" rtlCol="0">
            <a:spAutoFit/>
          </a:bodyPr>
          <a:lstStyle/>
          <a:p>
            <a:r>
              <a:rPr lang="en-US" sz="2800" b="1" dirty="0"/>
              <a:t>Graphical Representation of Momentum Change due to the Propeller Actuator Disk:</a:t>
            </a:r>
          </a:p>
          <a:p>
            <a:endParaRPr lang="en-US" sz="2400" dirty="0"/>
          </a:p>
          <a:p>
            <a:r>
              <a:rPr lang="en-US" sz="2400" dirty="0"/>
              <a:t>The figure at the right shows momentum of a gas molecule just before it passes through the actuator disk at </a:t>
            </a:r>
            <a:r>
              <a:rPr lang="en-US" sz="2400" b="1" dirty="0"/>
              <a:t>t</a:t>
            </a:r>
            <a:r>
              <a:rPr lang="en-US" sz="2400" b="1" baseline="-25000" dirty="0"/>
              <a:t>1</a:t>
            </a:r>
            <a:r>
              <a:rPr lang="en-US" sz="2400" dirty="0"/>
              <a:t>, and just after it leaves the disk a short time later at </a:t>
            </a:r>
            <a:r>
              <a:rPr lang="en-US" sz="2400" b="1" dirty="0"/>
              <a:t>t</a:t>
            </a:r>
            <a:r>
              <a:rPr lang="en-US" sz="2400" b="1" baseline="-25000" dirty="0"/>
              <a:t>2</a:t>
            </a:r>
            <a:r>
              <a:rPr lang="en-US" sz="2400" dirty="0"/>
              <a:t>.</a:t>
            </a:r>
          </a:p>
        </p:txBody>
      </p:sp>
      <p:cxnSp>
        <p:nvCxnSpPr>
          <p:cNvPr id="25" name="Straight Connector 24">
            <a:extLst>
              <a:ext uri="{FF2B5EF4-FFF2-40B4-BE49-F238E27FC236}">
                <a16:creationId xmlns:a16="http://schemas.microsoft.com/office/drawing/2014/main" id="{0B38DFC3-1663-443F-8B1A-2EC26B8C4F1E}"/>
              </a:ext>
            </a:extLst>
          </p:cNvPr>
          <p:cNvCxnSpPr/>
          <p:nvPr/>
        </p:nvCxnSpPr>
        <p:spPr>
          <a:xfrm>
            <a:off x="8714495" y="4003964"/>
            <a:ext cx="0" cy="3463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FDC6F73-E729-4924-8C09-05C1ACEAC58A}"/>
              </a:ext>
            </a:extLst>
          </p:cNvPr>
          <p:cNvCxnSpPr/>
          <p:nvPr/>
        </p:nvCxnSpPr>
        <p:spPr>
          <a:xfrm>
            <a:off x="10945087" y="4003959"/>
            <a:ext cx="0" cy="3463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00B0E5C4-6E58-407F-BF8D-7383AF745319}"/>
              </a:ext>
            </a:extLst>
          </p:cNvPr>
          <p:cNvSpPr txBox="1"/>
          <p:nvPr/>
        </p:nvSpPr>
        <p:spPr>
          <a:xfrm>
            <a:off x="8537871" y="4400615"/>
            <a:ext cx="574956" cy="369332"/>
          </a:xfrm>
          <a:prstGeom prst="rect">
            <a:avLst/>
          </a:prstGeom>
          <a:noFill/>
        </p:spPr>
        <p:txBody>
          <a:bodyPr wrap="square" rtlCol="0">
            <a:spAutoFit/>
          </a:bodyPr>
          <a:lstStyle/>
          <a:p>
            <a:pPr algn="ctr"/>
            <a:r>
              <a:rPr lang="en-US" dirty="0"/>
              <a:t>t</a:t>
            </a:r>
            <a:r>
              <a:rPr lang="en-US" baseline="-25000" dirty="0"/>
              <a:t>1</a:t>
            </a:r>
          </a:p>
        </p:txBody>
      </p:sp>
      <p:sp>
        <p:nvSpPr>
          <p:cNvPr id="28" name="TextBox 27">
            <a:extLst>
              <a:ext uri="{FF2B5EF4-FFF2-40B4-BE49-F238E27FC236}">
                <a16:creationId xmlns:a16="http://schemas.microsoft.com/office/drawing/2014/main" id="{4889A4DB-E396-47B5-BFB0-44B7A4C5AF3C}"/>
              </a:ext>
            </a:extLst>
          </p:cNvPr>
          <p:cNvSpPr txBox="1"/>
          <p:nvPr/>
        </p:nvSpPr>
        <p:spPr>
          <a:xfrm>
            <a:off x="10654156" y="4315645"/>
            <a:ext cx="574956" cy="369332"/>
          </a:xfrm>
          <a:prstGeom prst="rect">
            <a:avLst/>
          </a:prstGeom>
          <a:noFill/>
        </p:spPr>
        <p:txBody>
          <a:bodyPr wrap="square" rtlCol="0">
            <a:spAutoFit/>
          </a:bodyPr>
          <a:lstStyle/>
          <a:p>
            <a:pPr algn="ctr"/>
            <a:r>
              <a:rPr lang="en-US" dirty="0"/>
              <a:t>t</a:t>
            </a:r>
            <a:r>
              <a:rPr lang="en-US" baseline="-25000" dirty="0"/>
              <a:t>2</a:t>
            </a:r>
          </a:p>
        </p:txBody>
      </p:sp>
      <p:sp>
        <p:nvSpPr>
          <p:cNvPr id="29" name="TextBox 28">
            <a:extLst>
              <a:ext uri="{FF2B5EF4-FFF2-40B4-BE49-F238E27FC236}">
                <a16:creationId xmlns:a16="http://schemas.microsoft.com/office/drawing/2014/main" id="{8BEB5C7E-9FA3-4658-8AEF-A2F33D7D3244}"/>
              </a:ext>
            </a:extLst>
          </p:cNvPr>
          <p:cNvSpPr txBox="1"/>
          <p:nvPr/>
        </p:nvSpPr>
        <p:spPr>
          <a:xfrm>
            <a:off x="8097984" y="2663949"/>
            <a:ext cx="574956" cy="369332"/>
          </a:xfrm>
          <a:prstGeom prst="rect">
            <a:avLst/>
          </a:prstGeom>
          <a:noFill/>
        </p:spPr>
        <p:txBody>
          <a:bodyPr wrap="square" rtlCol="0">
            <a:spAutoFit/>
          </a:bodyPr>
          <a:lstStyle/>
          <a:p>
            <a:r>
              <a:rPr lang="en-US" dirty="0"/>
              <a:t>p</a:t>
            </a:r>
            <a:r>
              <a:rPr lang="en-US" baseline="-25000" dirty="0"/>
              <a:t>2</a:t>
            </a:r>
          </a:p>
        </p:txBody>
      </p:sp>
      <p:sp>
        <p:nvSpPr>
          <p:cNvPr id="30" name="TextBox 29">
            <a:extLst>
              <a:ext uri="{FF2B5EF4-FFF2-40B4-BE49-F238E27FC236}">
                <a16:creationId xmlns:a16="http://schemas.microsoft.com/office/drawing/2014/main" id="{EAD709B3-081B-42C4-86A4-20F7C7938FAD}"/>
              </a:ext>
            </a:extLst>
          </p:cNvPr>
          <p:cNvSpPr txBox="1"/>
          <p:nvPr/>
        </p:nvSpPr>
        <p:spPr>
          <a:xfrm>
            <a:off x="8091064" y="3924663"/>
            <a:ext cx="574956" cy="369332"/>
          </a:xfrm>
          <a:prstGeom prst="rect">
            <a:avLst/>
          </a:prstGeom>
          <a:noFill/>
        </p:spPr>
        <p:txBody>
          <a:bodyPr wrap="square" rtlCol="0">
            <a:spAutoFit/>
          </a:bodyPr>
          <a:lstStyle/>
          <a:p>
            <a:r>
              <a:rPr lang="en-US" dirty="0"/>
              <a:t>p</a:t>
            </a:r>
            <a:r>
              <a:rPr lang="en-US" baseline="-25000" dirty="0"/>
              <a:t>1</a:t>
            </a:r>
          </a:p>
        </p:txBody>
      </p:sp>
      <p:sp>
        <p:nvSpPr>
          <p:cNvPr id="33" name="TextBox 32">
            <a:extLst>
              <a:ext uri="{FF2B5EF4-FFF2-40B4-BE49-F238E27FC236}">
                <a16:creationId xmlns:a16="http://schemas.microsoft.com/office/drawing/2014/main" id="{60407FC0-5240-495D-8F02-047E826EBB0E}"/>
              </a:ext>
            </a:extLst>
          </p:cNvPr>
          <p:cNvSpPr txBox="1"/>
          <p:nvPr/>
        </p:nvSpPr>
        <p:spPr>
          <a:xfrm>
            <a:off x="684236" y="4080074"/>
            <a:ext cx="6081483" cy="830997"/>
          </a:xfrm>
          <a:prstGeom prst="rect">
            <a:avLst/>
          </a:prstGeom>
          <a:noFill/>
        </p:spPr>
        <p:txBody>
          <a:bodyPr wrap="square" rtlCol="0">
            <a:spAutoFit/>
          </a:bodyPr>
          <a:lstStyle/>
          <a:p>
            <a:r>
              <a:rPr lang="en-US" sz="2400" dirty="0"/>
              <a:t>Recall from geometry that “rise” over “run” is the slope of the line. </a:t>
            </a:r>
          </a:p>
        </p:txBody>
      </p:sp>
      <p:sp>
        <p:nvSpPr>
          <p:cNvPr id="36" name="TextBox 35">
            <a:extLst>
              <a:ext uri="{FF2B5EF4-FFF2-40B4-BE49-F238E27FC236}">
                <a16:creationId xmlns:a16="http://schemas.microsoft.com/office/drawing/2014/main" id="{870761E0-F984-48BD-B6A6-7150A3A955FC}"/>
              </a:ext>
            </a:extLst>
          </p:cNvPr>
          <p:cNvSpPr txBox="1"/>
          <p:nvPr/>
        </p:nvSpPr>
        <p:spPr>
          <a:xfrm>
            <a:off x="676979" y="5117840"/>
            <a:ext cx="8051385" cy="830997"/>
          </a:xfrm>
          <a:prstGeom prst="rect">
            <a:avLst/>
          </a:prstGeom>
          <a:noFill/>
        </p:spPr>
        <p:txBody>
          <a:bodyPr wrap="square" rtlCol="0">
            <a:spAutoFit/>
          </a:bodyPr>
          <a:lstStyle/>
          <a:p>
            <a:r>
              <a:rPr lang="en-US" sz="2400" dirty="0"/>
              <a:t>This means that the slope of the momentum line (a.k.a. derivative) is the force being generated by the propeller. </a:t>
            </a:r>
          </a:p>
        </p:txBody>
      </p:sp>
      <p:sp>
        <p:nvSpPr>
          <p:cNvPr id="37" name="Slide Number Placeholder 36">
            <a:extLst>
              <a:ext uri="{FF2B5EF4-FFF2-40B4-BE49-F238E27FC236}">
                <a16:creationId xmlns:a16="http://schemas.microsoft.com/office/drawing/2014/main" id="{321D9EBB-239E-47AB-B9A3-6BB5EBAFB64C}"/>
              </a:ext>
            </a:extLst>
          </p:cNvPr>
          <p:cNvSpPr>
            <a:spLocks noGrp="1"/>
          </p:cNvSpPr>
          <p:nvPr>
            <p:ph type="sldNum" sz="quarter" idx="12"/>
          </p:nvPr>
        </p:nvSpPr>
        <p:spPr/>
        <p:txBody>
          <a:bodyPr/>
          <a:lstStyle/>
          <a:p>
            <a:fld id="{D0A0DD62-78EA-4986-BD32-80090DCF05D4}" type="slidenum">
              <a:rPr lang="en-US" smtClean="0"/>
              <a:t>6</a:t>
            </a:fld>
            <a:endParaRPr lang="en-US"/>
          </a:p>
        </p:txBody>
      </p:sp>
    </p:spTree>
    <p:extLst>
      <p:ext uri="{BB962C8B-B14F-4D97-AF65-F5344CB8AC3E}">
        <p14:creationId xmlns:p14="http://schemas.microsoft.com/office/powerpoint/2010/main" val="3331134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90B8E0-5554-4F95-85B7-DD7D1336FF4D}"/>
              </a:ext>
            </a:extLst>
          </p:cNvPr>
          <p:cNvSpPr txBox="1"/>
          <p:nvPr/>
        </p:nvSpPr>
        <p:spPr>
          <a:xfrm>
            <a:off x="755071" y="422493"/>
            <a:ext cx="10972471" cy="523220"/>
          </a:xfrm>
          <a:prstGeom prst="rect">
            <a:avLst/>
          </a:prstGeom>
          <a:noFill/>
        </p:spPr>
        <p:txBody>
          <a:bodyPr wrap="square" rtlCol="0">
            <a:spAutoFit/>
          </a:bodyPr>
          <a:lstStyle/>
          <a:p>
            <a:r>
              <a:rPr lang="en-US" sz="2800" b="1" dirty="0"/>
              <a:t>Let’s prove that the </a:t>
            </a:r>
            <a:r>
              <a:rPr lang="en-US" sz="2800" b="1" u="sng" dirty="0"/>
              <a:t>change</a:t>
            </a:r>
            <a:r>
              <a:rPr lang="en-US" sz="2800" b="1" dirty="0"/>
              <a:t> </a:t>
            </a:r>
            <a:r>
              <a:rPr lang="en-US" sz="2800" b="1" u="sng" dirty="0"/>
              <a:t>in</a:t>
            </a:r>
            <a:r>
              <a:rPr lang="en-US" sz="2800" b="1" dirty="0"/>
              <a:t> </a:t>
            </a:r>
            <a:r>
              <a:rPr lang="en-US" sz="2800" b="1" u="sng" dirty="0"/>
              <a:t>momentum</a:t>
            </a:r>
            <a:r>
              <a:rPr lang="en-US" sz="2800" b="1" dirty="0"/>
              <a:t> does indeed result in a </a:t>
            </a:r>
            <a:r>
              <a:rPr lang="en-US" sz="2800" b="1" u="sng" dirty="0"/>
              <a:t>force</a:t>
            </a:r>
          </a:p>
        </p:txBody>
      </p:sp>
      <p:sp>
        <p:nvSpPr>
          <p:cNvPr id="3" name="TextBox 2">
            <a:extLst>
              <a:ext uri="{FF2B5EF4-FFF2-40B4-BE49-F238E27FC236}">
                <a16:creationId xmlns:a16="http://schemas.microsoft.com/office/drawing/2014/main" id="{18B97ACB-1B35-4F36-BA0D-620DA6F8A01B}"/>
              </a:ext>
            </a:extLst>
          </p:cNvPr>
          <p:cNvSpPr txBox="1"/>
          <p:nvPr/>
        </p:nvSpPr>
        <p:spPr>
          <a:xfrm>
            <a:off x="755071" y="1153246"/>
            <a:ext cx="10681855" cy="1200329"/>
          </a:xfrm>
          <a:prstGeom prst="rect">
            <a:avLst/>
          </a:prstGeom>
          <a:noFill/>
        </p:spPr>
        <p:txBody>
          <a:bodyPr wrap="square" rtlCol="0">
            <a:spAutoFit/>
          </a:bodyPr>
          <a:lstStyle/>
          <a:p>
            <a:r>
              <a:rPr lang="en-US" sz="2400" dirty="0"/>
              <a:t>We will start with Newton’s 2</a:t>
            </a:r>
            <a:r>
              <a:rPr lang="en-US" sz="2400" baseline="30000" dirty="0"/>
              <a:t>nd</a:t>
            </a:r>
            <a:r>
              <a:rPr lang="en-US" sz="2400" dirty="0"/>
              <a:t> Law of Motion:</a:t>
            </a:r>
          </a:p>
          <a:p>
            <a:endParaRPr lang="en-US" sz="2400" dirty="0"/>
          </a:p>
          <a:p>
            <a:r>
              <a:rPr lang="en-US" sz="2400" dirty="0"/>
              <a:t>	F   =   ma</a:t>
            </a:r>
          </a:p>
        </p:txBody>
      </p:sp>
      <p:sp>
        <p:nvSpPr>
          <p:cNvPr id="4" name="TextBox 3">
            <a:extLst>
              <a:ext uri="{FF2B5EF4-FFF2-40B4-BE49-F238E27FC236}">
                <a16:creationId xmlns:a16="http://schemas.microsoft.com/office/drawing/2014/main" id="{9520E215-AD13-4798-A7D8-65B5987FC19E}"/>
              </a:ext>
            </a:extLst>
          </p:cNvPr>
          <p:cNvSpPr txBox="1"/>
          <p:nvPr/>
        </p:nvSpPr>
        <p:spPr>
          <a:xfrm>
            <a:off x="755072" y="2532080"/>
            <a:ext cx="10681855" cy="1938992"/>
          </a:xfrm>
          <a:prstGeom prst="rect">
            <a:avLst/>
          </a:prstGeom>
          <a:noFill/>
        </p:spPr>
        <p:txBody>
          <a:bodyPr wrap="square" rtlCol="0">
            <a:spAutoFit/>
          </a:bodyPr>
          <a:lstStyle/>
          <a:p>
            <a:r>
              <a:rPr lang="en-US" sz="2400" dirty="0"/>
              <a:t>We know that acceleration “a” is the change in velocity over a change in time:</a:t>
            </a:r>
          </a:p>
          <a:p>
            <a:endParaRPr lang="en-US" sz="2400" dirty="0"/>
          </a:p>
          <a:p>
            <a:r>
              <a:rPr lang="en-US" sz="2400" dirty="0"/>
              <a:t>		 		    dv</a:t>
            </a:r>
          </a:p>
          <a:p>
            <a:r>
              <a:rPr lang="en-US" sz="2400" dirty="0"/>
              <a:t>	Acceleration   =   a   =    -------</a:t>
            </a:r>
          </a:p>
          <a:p>
            <a:r>
              <a:rPr lang="en-US" sz="2400" dirty="0"/>
              <a:t>				    </a:t>
            </a:r>
            <a:r>
              <a:rPr lang="en-US" sz="2400" dirty="0" err="1"/>
              <a:t>dt</a:t>
            </a:r>
            <a:endParaRPr lang="en-US" sz="2400" dirty="0"/>
          </a:p>
        </p:txBody>
      </p:sp>
      <p:sp>
        <p:nvSpPr>
          <p:cNvPr id="7" name="TextBox 6">
            <a:extLst>
              <a:ext uri="{FF2B5EF4-FFF2-40B4-BE49-F238E27FC236}">
                <a16:creationId xmlns:a16="http://schemas.microsoft.com/office/drawing/2014/main" id="{AC2C2E6B-E900-4242-A65D-C4C37F59DD28}"/>
              </a:ext>
            </a:extLst>
          </p:cNvPr>
          <p:cNvSpPr txBox="1"/>
          <p:nvPr/>
        </p:nvSpPr>
        <p:spPr>
          <a:xfrm>
            <a:off x="755071" y="4552974"/>
            <a:ext cx="10681855" cy="1938992"/>
          </a:xfrm>
          <a:prstGeom prst="rect">
            <a:avLst/>
          </a:prstGeom>
          <a:noFill/>
        </p:spPr>
        <p:txBody>
          <a:bodyPr wrap="square" rtlCol="0">
            <a:spAutoFit/>
          </a:bodyPr>
          <a:lstStyle/>
          <a:p>
            <a:r>
              <a:rPr lang="en-US" sz="2400" dirty="0"/>
              <a:t>So Newton’s 2</a:t>
            </a:r>
            <a:r>
              <a:rPr lang="en-US" sz="2400" baseline="30000" dirty="0"/>
              <a:t>nd</a:t>
            </a:r>
            <a:r>
              <a:rPr lang="en-US" sz="2400" dirty="0"/>
              <a:t> Law can be rewritten as follows: </a:t>
            </a:r>
          </a:p>
          <a:p>
            <a:endParaRPr lang="en-US" sz="2400" dirty="0"/>
          </a:p>
          <a:p>
            <a:r>
              <a:rPr lang="en-US" sz="2400" dirty="0"/>
              <a:t>            	                   dv</a:t>
            </a:r>
          </a:p>
          <a:p>
            <a:r>
              <a:rPr lang="en-US" sz="2400" dirty="0"/>
              <a:t>	F   =   m   -------</a:t>
            </a:r>
          </a:p>
          <a:p>
            <a:r>
              <a:rPr lang="en-US" sz="2400" dirty="0"/>
              <a:t>  	                   </a:t>
            </a:r>
            <a:r>
              <a:rPr lang="en-US" sz="2400" dirty="0" err="1"/>
              <a:t>dt</a:t>
            </a:r>
            <a:endParaRPr lang="en-US" sz="2400" dirty="0"/>
          </a:p>
        </p:txBody>
      </p:sp>
      <p:sp>
        <p:nvSpPr>
          <p:cNvPr id="8" name="Slide Number Placeholder 7">
            <a:extLst>
              <a:ext uri="{FF2B5EF4-FFF2-40B4-BE49-F238E27FC236}">
                <a16:creationId xmlns:a16="http://schemas.microsoft.com/office/drawing/2014/main" id="{5F3AB352-99D2-47A6-BD3F-FBBAF17606A4}"/>
              </a:ext>
            </a:extLst>
          </p:cNvPr>
          <p:cNvSpPr>
            <a:spLocks noGrp="1"/>
          </p:cNvSpPr>
          <p:nvPr>
            <p:ph type="sldNum" sz="quarter" idx="12"/>
          </p:nvPr>
        </p:nvSpPr>
        <p:spPr/>
        <p:txBody>
          <a:bodyPr/>
          <a:lstStyle/>
          <a:p>
            <a:fld id="{D0A0DD62-78EA-4986-BD32-80090DCF05D4}" type="slidenum">
              <a:rPr lang="en-US" smtClean="0"/>
              <a:t>7</a:t>
            </a:fld>
            <a:endParaRPr lang="en-US"/>
          </a:p>
        </p:txBody>
      </p:sp>
    </p:spTree>
    <p:extLst>
      <p:ext uri="{BB962C8B-B14F-4D97-AF65-F5344CB8AC3E}">
        <p14:creationId xmlns:p14="http://schemas.microsoft.com/office/powerpoint/2010/main" val="2158880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04BF9B-7266-4447-AADB-473EFE98DE26}"/>
              </a:ext>
            </a:extLst>
          </p:cNvPr>
          <p:cNvSpPr txBox="1"/>
          <p:nvPr/>
        </p:nvSpPr>
        <p:spPr>
          <a:xfrm>
            <a:off x="1335974" y="612845"/>
            <a:ext cx="9781310" cy="2308324"/>
          </a:xfrm>
          <a:prstGeom prst="rect">
            <a:avLst/>
          </a:prstGeom>
          <a:noFill/>
        </p:spPr>
        <p:txBody>
          <a:bodyPr wrap="square" rtlCol="0">
            <a:spAutoFit/>
          </a:bodyPr>
          <a:lstStyle/>
          <a:p>
            <a:r>
              <a:rPr lang="en-US" sz="2400" dirty="0"/>
              <a:t>Applying some basic calculus properties we can move the “m” to the numerator of the derivative: </a:t>
            </a:r>
          </a:p>
          <a:p>
            <a:endParaRPr lang="en-US" sz="2400" dirty="0"/>
          </a:p>
          <a:p>
            <a:r>
              <a:rPr lang="en-US" sz="2400" dirty="0"/>
              <a:t>	                    dv             d(</a:t>
            </a:r>
            <a:r>
              <a:rPr lang="en-US" sz="2400" dirty="0">
                <a:solidFill>
                  <a:srgbClr val="FF0000"/>
                </a:solidFill>
              </a:rPr>
              <a:t>m</a:t>
            </a:r>
            <a:r>
              <a:rPr lang="en-US" sz="2400" dirty="0"/>
              <a:t>v)</a:t>
            </a:r>
          </a:p>
          <a:p>
            <a:r>
              <a:rPr lang="en-US" sz="2400" dirty="0"/>
              <a:t>	F   =   </a:t>
            </a:r>
            <a:r>
              <a:rPr lang="en-US" sz="2400" dirty="0">
                <a:solidFill>
                  <a:srgbClr val="FF0000"/>
                </a:solidFill>
              </a:rPr>
              <a:t>m</a:t>
            </a:r>
            <a:r>
              <a:rPr lang="en-US" sz="2400" dirty="0"/>
              <a:t>   --------   =    ---------</a:t>
            </a:r>
          </a:p>
          <a:p>
            <a:r>
              <a:rPr lang="en-US" sz="2400" dirty="0"/>
              <a:t>  	                    </a:t>
            </a:r>
            <a:r>
              <a:rPr lang="en-US" sz="2400" dirty="0" err="1"/>
              <a:t>dt</a:t>
            </a:r>
            <a:r>
              <a:rPr lang="en-US" sz="2400" dirty="0"/>
              <a:t>                </a:t>
            </a:r>
            <a:r>
              <a:rPr lang="en-US" sz="2400" dirty="0" err="1"/>
              <a:t>dt</a:t>
            </a:r>
            <a:r>
              <a:rPr lang="en-US" sz="2400" dirty="0"/>
              <a:t>	</a:t>
            </a:r>
          </a:p>
        </p:txBody>
      </p:sp>
      <p:sp>
        <p:nvSpPr>
          <p:cNvPr id="3" name="TextBox 2">
            <a:extLst>
              <a:ext uri="{FF2B5EF4-FFF2-40B4-BE49-F238E27FC236}">
                <a16:creationId xmlns:a16="http://schemas.microsoft.com/office/drawing/2014/main" id="{9FF2E7ED-4FDF-4789-BF3D-F280A0CDE1B0}"/>
              </a:ext>
            </a:extLst>
          </p:cNvPr>
          <p:cNvSpPr txBox="1"/>
          <p:nvPr/>
        </p:nvSpPr>
        <p:spPr>
          <a:xfrm>
            <a:off x="1335974" y="3095257"/>
            <a:ext cx="9781310" cy="2308324"/>
          </a:xfrm>
          <a:prstGeom prst="rect">
            <a:avLst/>
          </a:prstGeom>
          <a:noFill/>
        </p:spPr>
        <p:txBody>
          <a:bodyPr wrap="square" rtlCol="0">
            <a:spAutoFit/>
          </a:bodyPr>
          <a:lstStyle/>
          <a:p>
            <a:r>
              <a:rPr lang="en-US" sz="2400" dirty="0"/>
              <a:t>From earlier, we know that </a:t>
            </a:r>
            <a:r>
              <a:rPr lang="en-US" sz="2400" b="1" dirty="0"/>
              <a:t>mv = p = momentum</a:t>
            </a:r>
            <a:r>
              <a:rPr lang="en-US" sz="2400" dirty="0"/>
              <a:t>.  Substituting “p” for “mv” we get: </a:t>
            </a:r>
          </a:p>
          <a:p>
            <a:endParaRPr lang="en-US" sz="2400" dirty="0"/>
          </a:p>
          <a:p>
            <a:r>
              <a:rPr lang="en-US" sz="2400" dirty="0"/>
              <a:t>	             </a:t>
            </a:r>
            <a:r>
              <a:rPr lang="en-US" sz="2400" dirty="0" err="1"/>
              <a:t>dp</a:t>
            </a:r>
            <a:endParaRPr lang="en-US" sz="2400" dirty="0"/>
          </a:p>
          <a:p>
            <a:r>
              <a:rPr lang="en-US" sz="2400" dirty="0"/>
              <a:t>	F   =   --------</a:t>
            </a:r>
          </a:p>
          <a:p>
            <a:r>
              <a:rPr lang="en-US" sz="2400" dirty="0"/>
              <a:t>  	             </a:t>
            </a:r>
            <a:r>
              <a:rPr lang="en-US" sz="2400" dirty="0" err="1"/>
              <a:t>dt</a:t>
            </a:r>
            <a:r>
              <a:rPr lang="en-US" sz="2400" dirty="0"/>
              <a:t>	</a:t>
            </a:r>
          </a:p>
        </p:txBody>
      </p:sp>
      <p:sp>
        <p:nvSpPr>
          <p:cNvPr id="4" name="TextBox 3">
            <a:extLst>
              <a:ext uri="{FF2B5EF4-FFF2-40B4-BE49-F238E27FC236}">
                <a16:creationId xmlns:a16="http://schemas.microsoft.com/office/drawing/2014/main" id="{0E56B43D-D0BC-4A56-A90D-4092537AE10E}"/>
              </a:ext>
            </a:extLst>
          </p:cNvPr>
          <p:cNvSpPr txBox="1"/>
          <p:nvPr/>
        </p:nvSpPr>
        <p:spPr>
          <a:xfrm>
            <a:off x="1451428" y="5577670"/>
            <a:ext cx="10130971" cy="830997"/>
          </a:xfrm>
          <a:prstGeom prst="rect">
            <a:avLst/>
          </a:prstGeom>
          <a:noFill/>
        </p:spPr>
        <p:txBody>
          <a:bodyPr wrap="square" rtlCol="0">
            <a:spAutoFit/>
          </a:bodyPr>
          <a:lstStyle/>
          <a:p>
            <a:r>
              <a:rPr lang="en-US" sz="2400" dirty="0"/>
              <a:t>So, starting with Newton’s 2</a:t>
            </a:r>
            <a:r>
              <a:rPr lang="en-US" sz="2400" baseline="30000" dirty="0"/>
              <a:t>nd</a:t>
            </a:r>
            <a:r>
              <a:rPr lang="en-US" sz="2400" dirty="0"/>
              <a:t> Law of motion, we have derived the force equation based on the change in momentum.  So looks like the math works out.</a:t>
            </a:r>
          </a:p>
        </p:txBody>
      </p:sp>
      <p:sp>
        <p:nvSpPr>
          <p:cNvPr id="5" name="Slide Number Placeholder 4">
            <a:extLst>
              <a:ext uri="{FF2B5EF4-FFF2-40B4-BE49-F238E27FC236}">
                <a16:creationId xmlns:a16="http://schemas.microsoft.com/office/drawing/2014/main" id="{C563F342-8A71-48D2-9B59-139E5EE11487}"/>
              </a:ext>
            </a:extLst>
          </p:cNvPr>
          <p:cNvSpPr>
            <a:spLocks noGrp="1"/>
          </p:cNvSpPr>
          <p:nvPr>
            <p:ph type="sldNum" sz="quarter" idx="12"/>
          </p:nvPr>
        </p:nvSpPr>
        <p:spPr/>
        <p:txBody>
          <a:bodyPr/>
          <a:lstStyle/>
          <a:p>
            <a:fld id="{D0A0DD62-78EA-4986-BD32-80090DCF05D4}" type="slidenum">
              <a:rPr lang="en-US" smtClean="0"/>
              <a:t>8</a:t>
            </a:fld>
            <a:endParaRPr lang="en-US"/>
          </a:p>
        </p:txBody>
      </p:sp>
    </p:spTree>
    <p:extLst>
      <p:ext uri="{BB962C8B-B14F-4D97-AF65-F5344CB8AC3E}">
        <p14:creationId xmlns:p14="http://schemas.microsoft.com/office/powerpoint/2010/main" val="507573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72CA56-A0E8-408C-AE58-BC021A00A7A5}"/>
              </a:ext>
            </a:extLst>
          </p:cNvPr>
          <p:cNvSpPr txBox="1"/>
          <p:nvPr/>
        </p:nvSpPr>
        <p:spPr>
          <a:xfrm>
            <a:off x="1205345" y="788310"/>
            <a:ext cx="9781310" cy="1938992"/>
          </a:xfrm>
          <a:prstGeom prst="rect">
            <a:avLst/>
          </a:prstGeom>
          <a:noFill/>
        </p:spPr>
        <p:txBody>
          <a:bodyPr wrap="square" rtlCol="0">
            <a:spAutoFit/>
          </a:bodyPr>
          <a:lstStyle/>
          <a:p>
            <a:r>
              <a:rPr lang="en-US" sz="2400" dirty="0"/>
              <a:t>We can now state that: </a:t>
            </a:r>
          </a:p>
          <a:p>
            <a:endParaRPr lang="en-US" sz="2400" dirty="0"/>
          </a:p>
          <a:p>
            <a:r>
              <a:rPr lang="en-US" sz="2400" dirty="0"/>
              <a:t>	 d (mv)	</a:t>
            </a:r>
          </a:p>
          <a:p>
            <a:r>
              <a:rPr lang="en-US" sz="2400" dirty="0"/>
              <a:t>	----------   =   ma</a:t>
            </a:r>
          </a:p>
          <a:p>
            <a:r>
              <a:rPr lang="en-US" sz="2400" dirty="0"/>
              <a:t>  	    </a:t>
            </a:r>
            <a:r>
              <a:rPr lang="en-US" sz="2400" dirty="0" err="1"/>
              <a:t>dt</a:t>
            </a:r>
            <a:r>
              <a:rPr lang="en-US" sz="2400" dirty="0"/>
              <a:t> 	         </a:t>
            </a:r>
          </a:p>
        </p:txBody>
      </p:sp>
      <p:sp>
        <p:nvSpPr>
          <p:cNvPr id="8" name="TextBox 7">
            <a:extLst>
              <a:ext uri="{FF2B5EF4-FFF2-40B4-BE49-F238E27FC236}">
                <a16:creationId xmlns:a16="http://schemas.microsoft.com/office/drawing/2014/main" id="{C3A95C4C-CAE2-48D0-8396-1BA70CB14474}"/>
              </a:ext>
            </a:extLst>
          </p:cNvPr>
          <p:cNvSpPr txBox="1"/>
          <p:nvPr/>
        </p:nvSpPr>
        <p:spPr>
          <a:xfrm>
            <a:off x="1205345" y="3132368"/>
            <a:ext cx="9781310" cy="2677656"/>
          </a:xfrm>
          <a:prstGeom prst="rect">
            <a:avLst/>
          </a:prstGeom>
          <a:noFill/>
        </p:spPr>
        <p:txBody>
          <a:bodyPr wrap="square" rtlCol="0">
            <a:spAutoFit/>
          </a:bodyPr>
          <a:lstStyle/>
          <a:p>
            <a:r>
              <a:rPr lang="en-US" sz="2400" dirty="0"/>
              <a:t>Let’s check the units to make sure they are correct: </a:t>
            </a:r>
          </a:p>
          <a:p>
            <a:endParaRPr lang="en-US" sz="2400" dirty="0"/>
          </a:p>
          <a:p>
            <a:r>
              <a:rPr lang="en-US" sz="2400" dirty="0"/>
              <a:t>	 d (mv)	          (kg * m/sec)</a:t>
            </a:r>
          </a:p>
          <a:p>
            <a:r>
              <a:rPr lang="en-US" sz="2400" dirty="0"/>
              <a:t>	----------   =     ----------------   =   Kg   *   m/sec</a:t>
            </a:r>
            <a:r>
              <a:rPr lang="en-US" sz="2400" baseline="30000" dirty="0"/>
              <a:t>2</a:t>
            </a:r>
            <a:r>
              <a:rPr lang="en-US" sz="2400" dirty="0"/>
              <a:t>   =   N</a:t>
            </a:r>
          </a:p>
          <a:p>
            <a:r>
              <a:rPr lang="en-US" sz="2400" dirty="0"/>
              <a:t>  	    </a:t>
            </a:r>
            <a:r>
              <a:rPr lang="en-US" sz="2400" dirty="0" err="1"/>
              <a:t>dt</a:t>
            </a:r>
            <a:r>
              <a:rPr lang="en-US" sz="2400" dirty="0"/>
              <a:t>		    sec</a:t>
            </a:r>
          </a:p>
          <a:p>
            <a:endParaRPr lang="en-US" sz="2400" dirty="0"/>
          </a:p>
          <a:p>
            <a:r>
              <a:rPr lang="en-US" sz="2400" dirty="0"/>
              <a:t>	ma   =   kg   *   m/sec</a:t>
            </a:r>
            <a:r>
              <a:rPr lang="en-US" sz="2400" baseline="30000" dirty="0"/>
              <a:t>2</a:t>
            </a:r>
            <a:r>
              <a:rPr lang="en-US" sz="2400" dirty="0"/>
              <a:t>   =   N 			         </a:t>
            </a:r>
          </a:p>
        </p:txBody>
      </p:sp>
      <p:sp>
        <p:nvSpPr>
          <p:cNvPr id="9" name="TextBox 8">
            <a:extLst>
              <a:ext uri="{FF2B5EF4-FFF2-40B4-BE49-F238E27FC236}">
                <a16:creationId xmlns:a16="http://schemas.microsoft.com/office/drawing/2014/main" id="{80362F47-1A92-4C22-9959-85C7629E910C}"/>
              </a:ext>
            </a:extLst>
          </p:cNvPr>
          <p:cNvSpPr txBox="1"/>
          <p:nvPr/>
        </p:nvSpPr>
        <p:spPr>
          <a:xfrm>
            <a:off x="9247909" y="3778698"/>
            <a:ext cx="1967346" cy="1384995"/>
          </a:xfrm>
          <a:prstGeom prst="rect">
            <a:avLst/>
          </a:prstGeom>
          <a:noFill/>
        </p:spPr>
        <p:txBody>
          <a:bodyPr wrap="square" rtlCol="0">
            <a:spAutoFit/>
          </a:bodyPr>
          <a:lstStyle/>
          <a:p>
            <a:r>
              <a:rPr lang="en-US" sz="2800" b="1" dirty="0">
                <a:solidFill>
                  <a:srgbClr val="00B050"/>
                </a:solidFill>
              </a:rPr>
              <a:t>Yep, Mass x Accel is a Force (N)…</a:t>
            </a:r>
          </a:p>
        </p:txBody>
      </p:sp>
      <p:sp>
        <p:nvSpPr>
          <p:cNvPr id="10" name="Slide Number Placeholder 9">
            <a:extLst>
              <a:ext uri="{FF2B5EF4-FFF2-40B4-BE49-F238E27FC236}">
                <a16:creationId xmlns:a16="http://schemas.microsoft.com/office/drawing/2014/main" id="{8BA9B218-E0A7-4C36-8CF2-EFAFF39DF4A4}"/>
              </a:ext>
            </a:extLst>
          </p:cNvPr>
          <p:cNvSpPr>
            <a:spLocks noGrp="1"/>
          </p:cNvSpPr>
          <p:nvPr>
            <p:ph type="sldNum" sz="quarter" idx="12"/>
          </p:nvPr>
        </p:nvSpPr>
        <p:spPr/>
        <p:txBody>
          <a:bodyPr/>
          <a:lstStyle/>
          <a:p>
            <a:fld id="{D0A0DD62-78EA-4986-BD32-80090DCF05D4}" type="slidenum">
              <a:rPr lang="en-US" smtClean="0"/>
              <a:t>9</a:t>
            </a:fld>
            <a:endParaRPr lang="en-US"/>
          </a:p>
        </p:txBody>
      </p:sp>
    </p:spTree>
    <p:extLst>
      <p:ext uri="{BB962C8B-B14F-4D97-AF65-F5344CB8AC3E}">
        <p14:creationId xmlns:p14="http://schemas.microsoft.com/office/powerpoint/2010/main" val="1754534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1882</TotalTime>
  <Words>1066</Words>
  <Application>Microsoft Office PowerPoint</Application>
  <PresentationFormat>Widescreen</PresentationFormat>
  <Paragraphs>140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47</cp:revision>
  <dcterms:created xsi:type="dcterms:W3CDTF">2018-03-12T03:37:04Z</dcterms:created>
  <dcterms:modified xsi:type="dcterms:W3CDTF">2018-07-17T03:33:40Z</dcterms:modified>
</cp:coreProperties>
</file>